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8"/>
  </p:notesMasterIdLst>
  <p:sldIdLst>
    <p:sldId id="256" r:id="rId2"/>
    <p:sldId id="257" r:id="rId3"/>
    <p:sldId id="259" r:id="rId4"/>
    <p:sldId id="344" r:id="rId5"/>
    <p:sldId id="346" r:id="rId6"/>
    <p:sldId id="345" r:id="rId7"/>
    <p:sldId id="348" r:id="rId8"/>
    <p:sldId id="347" r:id="rId9"/>
    <p:sldId id="349" r:id="rId10"/>
    <p:sldId id="350" r:id="rId11"/>
    <p:sldId id="353" r:id="rId12"/>
    <p:sldId id="351" r:id="rId13"/>
    <p:sldId id="355" r:id="rId14"/>
    <p:sldId id="356" r:id="rId15"/>
    <p:sldId id="357" r:id="rId16"/>
    <p:sldId id="359" r:id="rId17"/>
    <p:sldId id="360" r:id="rId18"/>
    <p:sldId id="361" r:id="rId19"/>
    <p:sldId id="364" r:id="rId20"/>
    <p:sldId id="365" r:id="rId21"/>
    <p:sldId id="366" r:id="rId22"/>
    <p:sldId id="362" r:id="rId23"/>
    <p:sldId id="367" r:id="rId24"/>
    <p:sldId id="368" r:id="rId25"/>
    <p:sldId id="371" r:id="rId26"/>
    <p:sldId id="369" r:id="rId27"/>
    <p:sldId id="372" r:id="rId28"/>
    <p:sldId id="374" r:id="rId29"/>
    <p:sldId id="375" r:id="rId30"/>
    <p:sldId id="376" r:id="rId31"/>
    <p:sldId id="377" r:id="rId32"/>
    <p:sldId id="378" r:id="rId33"/>
    <p:sldId id="379" r:id="rId34"/>
    <p:sldId id="383" r:id="rId35"/>
    <p:sldId id="386" r:id="rId36"/>
    <p:sldId id="398" r:id="rId37"/>
    <p:sldId id="389" r:id="rId38"/>
    <p:sldId id="399" r:id="rId39"/>
    <p:sldId id="395" r:id="rId40"/>
    <p:sldId id="401" r:id="rId41"/>
    <p:sldId id="396" r:id="rId42"/>
    <p:sldId id="400" r:id="rId43"/>
    <p:sldId id="402" r:id="rId44"/>
    <p:sldId id="258" r:id="rId45"/>
    <p:sldId id="403" r:id="rId46"/>
    <p:sldId id="260" r:id="rId47"/>
    <p:sldId id="295" r:id="rId48"/>
    <p:sldId id="296" r:id="rId49"/>
    <p:sldId id="297" r:id="rId50"/>
    <p:sldId id="294" r:id="rId51"/>
    <p:sldId id="299" r:id="rId52"/>
    <p:sldId id="300" r:id="rId53"/>
    <p:sldId id="301" r:id="rId54"/>
    <p:sldId id="302" r:id="rId55"/>
    <p:sldId id="404" r:id="rId56"/>
    <p:sldId id="405" r:id="rId57"/>
    <p:sldId id="406" r:id="rId58"/>
    <p:sldId id="343" r:id="rId59"/>
    <p:sldId id="407" r:id="rId60"/>
    <p:sldId id="303" r:id="rId61"/>
    <p:sldId id="304" r:id="rId62"/>
    <p:sldId id="305" r:id="rId63"/>
    <p:sldId id="306" r:id="rId64"/>
    <p:sldId id="408" r:id="rId65"/>
    <p:sldId id="409" r:id="rId66"/>
    <p:sldId id="410" r:id="rId67"/>
    <p:sldId id="411" r:id="rId68"/>
    <p:sldId id="352" r:id="rId69"/>
    <p:sldId id="412" r:id="rId70"/>
    <p:sldId id="354" r:id="rId71"/>
    <p:sldId id="413" r:id="rId72"/>
    <p:sldId id="415" r:id="rId73"/>
    <p:sldId id="416" r:id="rId74"/>
    <p:sldId id="417" r:id="rId75"/>
    <p:sldId id="418" r:id="rId76"/>
    <p:sldId id="419" r:id="rId77"/>
    <p:sldId id="293" r:id="rId78"/>
    <p:sldId id="420" r:id="rId79"/>
    <p:sldId id="421" r:id="rId80"/>
    <p:sldId id="422" r:id="rId81"/>
    <p:sldId id="423" r:id="rId82"/>
    <p:sldId id="298" r:id="rId83"/>
    <p:sldId id="424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266" r:id="rId92"/>
    <p:sldId id="307" r:id="rId93"/>
    <p:sldId id="308" r:id="rId94"/>
    <p:sldId id="309" r:id="rId95"/>
    <p:sldId id="310" r:id="rId96"/>
    <p:sldId id="311" r:id="rId97"/>
    <p:sldId id="332" r:id="rId98"/>
    <p:sldId id="314" r:id="rId99"/>
    <p:sldId id="315" r:id="rId100"/>
    <p:sldId id="316" r:id="rId101"/>
    <p:sldId id="317" r:id="rId102"/>
    <p:sldId id="318" r:id="rId103"/>
    <p:sldId id="319" r:id="rId104"/>
    <p:sldId id="320" r:id="rId105"/>
    <p:sldId id="321" r:id="rId106"/>
    <p:sldId id="322" r:id="rId107"/>
    <p:sldId id="323" r:id="rId108"/>
    <p:sldId id="324" r:id="rId109"/>
    <p:sldId id="325" r:id="rId110"/>
    <p:sldId id="327" r:id="rId111"/>
    <p:sldId id="326" r:id="rId112"/>
    <p:sldId id="328" r:id="rId113"/>
    <p:sldId id="329" r:id="rId114"/>
    <p:sldId id="330" r:id="rId115"/>
    <p:sldId id="331" r:id="rId116"/>
    <p:sldId id="312" r:id="rId117"/>
    <p:sldId id="333" r:id="rId118"/>
    <p:sldId id="334" r:id="rId119"/>
    <p:sldId id="335" r:id="rId120"/>
    <p:sldId id="336" r:id="rId121"/>
    <p:sldId id="337" r:id="rId122"/>
    <p:sldId id="338" r:id="rId123"/>
    <p:sldId id="339" r:id="rId124"/>
    <p:sldId id="340" r:id="rId125"/>
    <p:sldId id="341" r:id="rId126"/>
    <p:sldId id="342" r:id="rId12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29"/>
    </p:embeddedFont>
    <p:embeddedFont>
      <p:font typeface="Albert Sans" panose="020B0604020202020204" charset="0"/>
      <p:regular r:id="rId130"/>
      <p:bold r:id="rId131"/>
      <p:italic r:id="rId132"/>
      <p:boldItalic r:id="rId133"/>
    </p:embeddedFont>
    <p:embeddedFont>
      <p:font typeface="Arial Black" panose="020B0A04020102020204" pitchFamily="34" charset="0"/>
      <p:bold r:id="rId134"/>
    </p:embeddedFont>
    <p:embeddedFont>
      <p:font typeface="Book Antiqua" panose="02040602050305030304" pitchFamily="18" charset="0"/>
      <p:regular r:id="rId135"/>
      <p:bold r:id="rId136"/>
      <p:italic r:id="rId137"/>
      <p:boldItalic r:id="rId138"/>
    </p:embeddedFont>
    <p:embeddedFont>
      <p:font typeface="Cambria Math" panose="02040503050406030204" pitchFamily="18" charset="0"/>
      <p:regular r:id="rId139"/>
    </p:embeddedFont>
    <p:embeddedFont>
      <p:font typeface="DM Sans" pitchFamily="2" charset="0"/>
      <p:regular r:id="rId140"/>
    </p:embeddedFont>
    <p:embeddedFont>
      <p:font typeface="Manrope" panose="020B0604020202020204" charset="0"/>
      <p:regular r:id="rId141"/>
      <p:bold r:id="rId142"/>
    </p:embeddedFont>
    <p:embeddedFont>
      <p:font typeface="Manrope ExtraBold" panose="020B0604020202020204" charset="0"/>
      <p:bold r:id="rId143"/>
    </p:embeddedFont>
    <p:embeddedFont>
      <p:font typeface="Nunito" pitchFamily="2" charset="0"/>
      <p:regular r:id="rId144"/>
      <p:bold r:id="rId145"/>
      <p: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B14B8B-9F33-4C18-9AB5-6524D0044275}">
  <a:tblStyle styleId="{8CB14B8B-9F33-4C18-9AB5-6524D00442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notesMaster" Target="notesMasters/notesMaster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6.fntdata"/><Relationship Id="rId139" Type="http://schemas.openxmlformats.org/officeDocument/2006/relationships/font" Target="fonts/font1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2.fntdata"/><Relationship Id="rId14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.fntdata"/><Relationship Id="rId135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3.fntdata"/><Relationship Id="rId14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3.fntdata"/><Relationship Id="rId136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5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5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6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43691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0508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92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420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146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076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0560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3608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14419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80d81867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880d81867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528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644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84112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2887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6936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49529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9982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31466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5428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9395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0135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63332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143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06871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80d81867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880d81867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779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1007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96021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05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120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8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0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736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123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73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18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877545f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877545f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865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712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825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421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258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118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920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478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9120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73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440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765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579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268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7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244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407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4743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814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061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496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70a93ff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870a93ff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911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942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7956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4683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3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1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7776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967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8377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830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332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20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70a93ff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870a93ff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356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0479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052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539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98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915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686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0668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4736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4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0944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4997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3326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5638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6643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6625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877545f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877545f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70a93ff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870a93ff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7449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4683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9117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942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7956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10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545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436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7169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9679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8377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0052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85390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981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686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80d81867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880d81867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969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9007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994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5588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5407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2586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3231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6294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495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92943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5246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835" b="845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96402" y="-536388"/>
            <a:ext cx="9936804" cy="6150201"/>
            <a:chOff x="-396402" y="-536388"/>
            <a:chExt cx="9936804" cy="6150201"/>
          </a:xfrm>
        </p:grpSpPr>
        <p:sp>
          <p:nvSpPr>
            <p:cNvPr id="11" name="Google Shape;11;p2"/>
            <p:cNvSpPr/>
            <p:nvPr/>
          </p:nvSpPr>
          <p:spPr>
            <a:xfrm>
              <a:off x="5188502" y="3870002"/>
              <a:ext cx="4144196" cy="1743811"/>
            </a:xfrm>
            <a:custGeom>
              <a:avLst/>
              <a:gdLst/>
              <a:ahLst/>
              <a:cxnLst/>
              <a:rect l="l" t="t" r="r" b="b"/>
              <a:pathLst>
                <a:path w="67985" h="28607" extrusionOk="0">
                  <a:moveTo>
                    <a:pt x="65362" y="0"/>
                  </a:moveTo>
                  <a:cubicBezTo>
                    <a:pt x="62926" y="0"/>
                    <a:pt x="60336" y="1525"/>
                    <a:pt x="58411" y="3232"/>
                  </a:cubicBezTo>
                  <a:cubicBezTo>
                    <a:pt x="55768" y="5592"/>
                    <a:pt x="53139" y="8519"/>
                    <a:pt x="49600" y="8743"/>
                  </a:cubicBezTo>
                  <a:cubicBezTo>
                    <a:pt x="49451" y="8753"/>
                    <a:pt x="49303" y="8758"/>
                    <a:pt x="49156" y="8758"/>
                  </a:cubicBezTo>
                  <a:cubicBezTo>
                    <a:pt x="45971" y="8758"/>
                    <a:pt x="42955" y="6603"/>
                    <a:pt x="39809" y="6603"/>
                  </a:cubicBezTo>
                  <a:cubicBezTo>
                    <a:pt x="39504" y="6603"/>
                    <a:pt x="39199" y="6623"/>
                    <a:pt x="38891" y="6667"/>
                  </a:cubicBezTo>
                  <a:cubicBezTo>
                    <a:pt x="35755" y="7115"/>
                    <a:pt x="33515" y="9893"/>
                    <a:pt x="30632" y="11178"/>
                  </a:cubicBezTo>
                  <a:cubicBezTo>
                    <a:pt x="29067" y="11873"/>
                    <a:pt x="27423" y="12099"/>
                    <a:pt x="25737" y="12099"/>
                  </a:cubicBezTo>
                  <a:cubicBezTo>
                    <a:pt x="22587" y="12099"/>
                    <a:pt x="19287" y="11309"/>
                    <a:pt x="16067" y="11309"/>
                  </a:cubicBezTo>
                  <a:cubicBezTo>
                    <a:pt x="15568" y="11309"/>
                    <a:pt x="15071" y="11328"/>
                    <a:pt x="14577" y="11372"/>
                  </a:cubicBezTo>
                  <a:cubicBezTo>
                    <a:pt x="6498" y="12074"/>
                    <a:pt x="1" y="20617"/>
                    <a:pt x="1494" y="28607"/>
                  </a:cubicBezTo>
                  <a:lnTo>
                    <a:pt x="66775" y="25650"/>
                  </a:lnTo>
                  <a:lnTo>
                    <a:pt x="67985" y="708"/>
                  </a:lnTo>
                  <a:cubicBezTo>
                    <a:pt x="67160" y="213"/>
                    <a:pt x="66272" y="0"/>
                    <a:pt x="65362" y="0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397121" y="-536388"/>
              <a:ext cx="4143281" cy="1743445"/>
            </a:xfrm>
            <a:custGeom>
              <a:avLst/>
              <a:gdLst/>
              <a:ahLst/>
              <a:cxnLst/>
              <a:rect l="l" t="t" r="r" b="b"/>
              <a:pathLst>
                <a:path w="67970" h="28601" extrusionOk="0">
                  <a:moveTo>
                    <a:pt x="1479" y="0"/>
                  </a:moveTo>
                  <a:cubicBezTo>
                    <a:pt x="1" y="7976"/>
                    <a:pt x="6482" y="16518"/>
                    <a:pt x="14577" y="17235"/>
                  </a:cubicBezTo>
                  <a:cubicBezTo>
                    <a:pt x="15058" y="17277"/>
                    <a:pt x="15542" y="17295"/>
                    <a:pt x="16027" y="17295"/>
                  </a:cubicBezTo>
                  <a:cubicBezTo>
                    <a:pt x="19245" y="17295"/>
                    <a:pt x="22549" y="16505"/>
                    <a:pt x="25705" y="16505"/>
                  </a:cubicBezTo>
                  <a:cubicBezTo>
                    <a:pt x="27397" y="16505"/>
                    <a:pt x="29046" y="16732"/>
                    <a:pt x="30617" y="17429"/>
                  </a:cubicBezTo>
                  <a:cubicBezTo>
                    <a:pt x="33500" y="18714"/>
                    <a:pt x="35740" y="21492"/>
                    <a:pt x="38876" y="21940"/>
                  </a:cubicBezTo>
                  <a:cubicBezTo>
                    <a:pt x="39182" y="21984"/>
                    <a:pt x="39486" y="22004"/>
                    <a:pt x="39789" y="22004"/>
                  </a:cubicBezTo>
                  <a:cubicBezTo>
                    <a:pt x="42938" y="22004"/>
                    <a:pt x="45956" y="19835"/>
                    <a:pt x="49143" y="19835"/>
                  </a:cubicBezTo>
                  <a:cubicBezTo>
                    <a:pt x="49290" y="19835"/>
                    <a:pt x="49437" y="19839"/>
                    <a:pt x="49584" y="19849"/>
                  </a:cubicBezTo>
                  <a:cubicBezTo>
                    <a:pt x="53124" y="20073"/>
                    <a:pt x="55768" y="23000"/>
                    <a:pt x="58411" y="25360"/>
                  </a:cubicBezTo>
                  <a:cubicBezTo>
                    <a:pt x="60333" y="27075"/>
                    <a:pt x="62909" y="28601"/>
                    <a:pt x="65337" y="28601"/>
                  </a:cubicBezTo>
                  <a:cubicBezTo>
                    <a:pt x="66250" y="28601"/>
                    <a:pt x="67141" y="28385"/>
                    <a:pt x="67969" y="27884"/>
                  </a:cubicBezTo>
                  <a:lnTo>
                    <a:pt x="66760" y="2957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96402" y="-536388"/>
              <a:ext cx="4144196" cy="1743445"/>
            </a:xfrm>
            <a:custGeom>
              <a:avLst/>
              <a:gdLst/>
              <a:ahLst/>
              <a:cxnLst/>
              <a:rect l="l" t="t" r="r" b="b"/>
              <a:pathLst>
                <a:path w="67985" h="28601" extrusionOk="0">
                  <a:moveTo>
                    <a:pt x="66491" y="0"/>
                  </a:moveTo>
                  <a:lnTo>
                    <a:pt x="1210" y="2958"/>
                  </a:lnTo>
                  <a:lnTo>
                    <a:pt x="1" y="27884"/>
                  </a:lnTo>
                  <a:cubicBezTo>
                    <a:pt x="829" y="28386"/>
                    <a:pt x="1721" y="28601"/>
                    <a:pt x="2635" y="28601"/>
                  </a:cubicBezTo>
                  <a:cubicBezTo>
                    <a:pt x="5068" y="28601"/>
                    <a:pt x="7652" y="27075"/>
                    <a:pt x="9574" y="25360"/>
                  </a:cubicBezTo>
                  <a:cubicBezTo>
                    <a:pt x="12217" y="23015"/>
                    <a:pt x="14846" y="20073"/>
                    <a:pt x="18386" y="19849"/>
                  </a:cubicBezTo>
                  <a:cubicBezTo>
                    <a:pt x="18525" y="19840"/>
                    <a:pt x="18664" y="19836"/>
                    <a:pt x="18803" y="19836"/>
                  </a:cubicBezTo>
                  <a:cubicBezTo>
                    <a:pt x="21997" y="19836"/>
                    <a:pt x="25021" y="22004"/>
                    <a:pt x="28177" y="22004"/>
                  </a:cubicBezTo>
                  <a:cubicBezTo>
                    <a:pt x="28481" y="22004"/>
                    <a:pt x="28787" y="21984"/>
                    <a:pt x="29094" y="21940"/>
                  </a:cubicBezTo>
                  <a:cubicBezTo>
                    <a:pt x="32230" y="21492"/>
                    <a:pt x="34470" y="18714"/>
                    <a:pt x="37353" y="17429"/>
                  </a:cubicBezTo>
                  <a:cubicBezTo>
                    <a:pt x="38924" y="16732"/>
                    <a:pt x="40573" y="16505"/>
                    <a:pt x="42266" y="16505"/>
                  </a:cubicBezTo>
                  <a:cubicBezTo>
                    <a:pt x="45422" y="16505"/>
                    <a:pt x="48729" y="17295"/>
                    <a:pt x="51954" y="17295"/>
                  </a:cubicBezTo>
                  <a:cubicBezTo>
                    <a:pt x="52441" y="17295"/>
                    <a:pt x="52926" y="17277"/>
                    <a:pt x="53408" y="17235"/>
                  </a:cubicBezTo>
                  <a:cubicBezTo>
                    <a:pt x="61488" y="16518"/>
                    <a:pt x="67984" y="7991"/>
                    <a:pt x="66491" y="0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484975" y="-235697"/>
            <a:ext cx="8659031" cy="2471548"/>
            <a:chOff x="484975" y="-235697"/>
            <a:chExt cx="8659031" cy="2471548"/>
          </a:xfrm>
        </p:grpSpPr>
        <p:sp>
          <p:nvSpPr>
            <p:cNvPr id="15" name="Google Shape;15;p2"/>
            <p:cNvSpPr/>
            <p:nvPr/>
          </p:nvSpPr>
          <p:spPr>
            <a:xfrm>
              <a:off x="484975" y="59930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922903">
              <a:off x="7087076" y="239811"/>
              <a:ext cx="2267335" cy="1520533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23200" y="1378950"/>
            <a:ext cx="67452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3"/>
          <p:cNvGrpSpPr/>
          <p:nvPr/>
        </p:nvGrpSpPr>
        <p:grpSpPr>
          <a:xfrm>
            <a:off x="5287796" y="-43875"/>
            <a:ext cx="4129446" cy="5274372"/>
            <a:chOff x="5287796" y="-43875"/>
            <a:chExt cx="4129446" cy="5274372"/>
          </a:xfrm>
        </p:grpSpPr>
        <p:sp>
          <p:nvSpPr>
            <p:cNvPr id="66" name="Google Shape;66;p13"/>
            <p:cNvSpPr/>
            <p:nvPr/>
          </p:nvSpPr>
          <p:spPr>
            <a:xfrm flipH="1">
              <a:off x="5287796" y="-43875"/>
              <a:ext cx="4078329" cy="1229306"/>
            </a:xfrm>
            <a:custGeom>
              <a:avLst/>
              <a:gdLst/>
              <a:ahLst/>
              <a:cxnLst/>
              <a:rect l="l" t="t" r="r" b="b"/>
              <a:pathLst>
                <a:path w="113342" h="34164" extrusionOk="0">
                  <a:moveTo>
                    <a:pt x="1568" y="1"/>
                  </a:moveTo>
                  <a:lnTo>
                    <a:pt x="0" y="20028"/>
                  </a:lnTo>
                  <a:cubicBezTo>
                    <a:pt x="1718" y="24509"/>
                    <a:pt x="4242" y="28855"/>
                    <a:pt x="8170" y="31603"/>
                  </a:cubicBezTo>
                  <a:cubicBezTo>
                    <a:pt x="10473" y="33215"/>
                    <a:pt x="13332" y="34164"/>
                    <a:pt x="16125" y="34164"/>
                  </a:cubicBezTo>
                  <a:cubicBezTo>
                    <a:pt x="18094" y="34164"/>
                    <a:pt x="20030" y="33692"/>
                    <a:pt x="21716" y="32648"/>
                  </a:cubicBezTo>
                  <a:cubicBezTo>
                    <a:pt x="25524" y="30289"/>
                    <a:pt x="27242" y="25748"/>
                    <a:pt x="29810" y="22089"/>
                  </a:cubicBezTo>
                  <a:cubicBezTo>
                    <a:pt x="34350" y="15625"/>
                    <a:pt x="42232" y="11749"/>
                    <a:pt x="50098" y="11749"/>
                  </a:cubicBezTo>
                  <a:cubicBezTo>
                    <a:pt x="51755" y="11749"/>
                    <a:pt x="53411" y="11921"/>
                    <a:pt x="55036" y="12277"/>
                  </a:cubicBezTo>
                  <a:cubicBezTo>
                    <a:pt x="59904" y="13352"/>
                    <a:pt x="64310" y="15876"/>
                    <a:pt x="69030" y="17504"/>
                  </a:cubicBezTo>
                  <a:cubicBezTo>
                    <a:pt x="71490" y="18356"/>
                    <a:pt x="74162" y="18941"/>
                    <a:pt x="76765" y="18941"/>
                  </a:cubicBezTo>
                  <a:cubicBezTo>
                    <a:pt x="79140" y="18941"/>
                    <a:pt x="81457" y="18454"/>
                    <a:pt x="83502" y="17236"/>
                  </a:cubicBezTo>
                  <a:cubicBezTo>
                    <a:pt x="86713" y="15309"/>
                    <a:pt x="88863" y="11799"/>
                    <a:pt x="92313" y="10365"/>
                  </a:cubicBezTo>
                  <a:cubicBezTo>
                    <a:pt x="93797" y="9746"/>
                    <a:pt x="95387" y="9562"/>
                    <a:pt x="97005" y="9562"/>
                  </a:cubicBezTo>
                  <a:cubicBezTo>
                    <a:pt x="98350" y="9562"/>
                    <a:pt x="99714" y="9689"/>
                    <a:pt x="101050" y="9798"/>
                  </a:cubicBezTo>
                  <a:cubicBezTo>
                    <a:pt x="101911" y="9863"/>
                    <a:pt x="102791" y="9915"/>
                    <a:pt x="103668" y="9915"/>
                  </a:cubicBezTo>
                  <a:cubicBezTo>
                    <a:pt x="105786" y="9915"/>
                    <a:pt x="107884" y="9614"/>
                    <a:pt x="109638" y="8484"/>
                  </a:cubicBezTo>
                  <a:cubicBezTo>
                    <a:pt x="112132" y="6901"/>
                    <a:pt x="113342" y="3062"/>
                    <a:pt x="111295" y="942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64600" y="4160075"/>
              <a:ext cx="3552643" cy="1070422"/>
            </a:xfrm>
            <a:custGeom>
              <a:avLst/>
              <a:gdLst/>
              <a:ahLst/>
              <a:cxnLst/>
              <a:rect l="l" t="t" r="r" b="b"/>
              <a:pathLst>
                <a:path w="87251" h="26289" extrusionOk="0">
                  <a:moveTo>
                    <a:pt x="74840" y="1"/>
                  </a:moveTo>
                  <a:cubicBezTo>
                    <a:pt x="73325" y="1"/>
                    <a:pt x="71836" y="364"/>
                    <a:pt x="70538" y="1168"/>
                  </a:cubicBezTo>
                  <a:cubicBezTo>
                    <a:pt x="67611" y="2990"/>
                    <a:pt x="66281" y="6469"/>
                    <a:pt x="64295" y="9292"/>
                  </a:cubicBezTo>
                  <a:cubicBezTo>
                    <a:pt x="60801" y="14267"/>
                    <a:pt x="54736" y="17252"/>
                    <a:pt x="48672" y="17252"/>
                  </a:cubicBezTo>
                  <a:cubicBezTo>
                    <a:pt x="47400" y="17252"/>
                    <a:pt x="46128" y="17121"/>
                    <a:pt x="44880" y="16849"/>
                  </a:cubicBezTo>
                  <a:cubicBezTo>
                    <a:pt x="41131" y="16013"/>
                    <a:pt x="37741" y="14071"/>
                    <a:pt x="34112" y="12817"/>
                  </a:cubicBezTo>
                  <a:cubicBezTo>
                    <a:pt x="32222" y="12161"/>
                    <a:pt x="30165" y="11709"/>
                    <a:pt x="28160" y="11709"/>
                  </a:cubicBezTo>
                  <a:cubicBezTo>
                    <a:pt x="26331" y="11709"/>
                    <a:pt x="24545" y="12085"/>
                    <a:pt x="22970" y="13026"/>
                  </a:cubicBezTo>
                  <a:cubicBezTo>
                    <a:pt x="20506" y="14504"/>
                    <a:pt x="18848" y="17208"/>
                    <a:pt x="16190" y="18313"/>
                  </a:cubicBezTo>
                  <a:cubicBezTo>
                    <a:pt x="15059" y="18789"/>
                    <a:pt x="13846" y="18929"/>
                    <a:pt x="12611" y="18929"/>
                  </a:cubicBezTo>
                  <a:cubicBezTo>
                    <a:pt x="11562" y="18929"/>
                    <a:pt x="10497" y="18828"/>
                    <a:pt x="9454" y="18746"/>
                  </a:cubicBezTo>
                  <a:cubicBezTo>
                    <a:pt x="8801" y="18694"/>
                    <a:pt x="8133" y="18655"/>
                    <a:pt x="7467" y="18655"/>
                  </a:cubicBezTo>
                  <a:cubicBezTo>
                    <a:pt x="5833" y="18655"/>
                    <a:pt x="4211" y="18892"/>
                    <a:pt x="2853" y="19762"/>
                  </a:cubicBezTo>
                  <a:cubicBezTo>
                    <a:pt x="941" y="20986"/>
                    <a:pt x="0" y="23943"/>
                    <a:pt x="1568" y="25571"/>
                  </a:cubicBezTo>
                  <a:lnTo>
                    <a:pt x="86040" y="26288"/>
                  </a:lnTo>
                  <a:lnTo>
                    <a:pt x="87250" y="10875"/>
                  </a:lnTo>
                  <a:cubicBezTo>
                    <a:pt x="85921" y="7440"/>
                    <a:pt x="83979" y="4095"/>
                    <a:pt x="80963" y="1974"/>
                  </a:cubicBezTo>
                  <a:cubicBezTo>
                    <a:pt x="79185" y="731"/>
                    <a:pt x="76987" y="1"/>
                    <a:pt x="74840" y="1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2025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4617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4099746" y="1332025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4099746" y="3064617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17796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4099746" y="17796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720000" y="35122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4099746" y="35122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823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 flipH="1">
            <a:off x="5151255" y="3819000"/>
            <a:ext cx="4144196" cy="1743872"/>
          </a:xfrm>
          <a:custGeom>
            <a:avLst/>
            <a:gdLst/>
            <a:ahLst/>
            <a:cxnLst/>
            <a:rect l="l" t="t" r="r" b="b"/>
            <a:pathLst>
              <a:path w="67985" h="28608" extrusionOk="0">
                <a:moveTo>
                  <a:pt x="2624" y="0"/>
                </a:moveTo>
                <a:cubicBezTo>
                  <a:pt x="1714" y="0"/>
                  <a:pt x="825" y="213"/>
                  <a:pt x="1" y="709"/>
                </a:cubicBezTo>
                <a:lnTo>
                  <a:pt x="1225" y="25635"/>
                </a:lnTo>
                <a:lnTo>
                  <a:pt x="66491" y="28607"/>
                </a:lnTo>
                <a:cubicBezTo>
                  <a:pt x="67984" y="20617"/>
                  <a:pt x="61488" y="12074"/>
                  <a:pt x="53408" y="11372"/>
                </a:cubicBezTo>
                <a:cubicBezTo>
                  <a:pt x="52914" y="11328"/>
                  <a:pt x="52417" y="11309"/>
                  <a:pt x="51918" y="11309"/>
                </a:cubicBezTo>
                <a:cubicBezTo>
                  <a:pt x="48698" y="11309"/>
                  <a:pt x="45399" y="12100"/>
                  <a:pt x="42248" y="12100"/>
                </a:cubicBezTo>
                <a:cubicBezTo>
                  <a:pt x="40562" y="12100"/>
                  <a:pt x="38919" y="11873"/>
                  <a:pt x="37353" y="11178"/>
                </a:cubicBezTo>
                <a:cubicBezTo>
                  <a:pt x="34471" y="9894"/>
                  <a:pt x="32230" y="7116"/>
                  <a:pt x="29094" y="6668"/>
                </a:cubicBezTo>
                <a:cubicBezTo>
                  <a:pt x="28787" y="6623"/>
                  <a:pt x="28481" y="6603"/>
                  <a:pt x="28177" y="6603"/>
                </a:cubicBezTo>
                <a:cubicBezTo>
                  <a:pt x="25030" y="6603"/>
                  <a:pt x="22014" y="8758"/>
                  <a:pt x="18830" y="8758"/>
                </a:cubicBezTo>
                <a:cubicBezTo>
                  <a:pt x="18682" y="8758"/>
                  <a:pt x="18534" y="8753"/>
                  <a:pt x="18386" y="8744"/>
                </a:cubicBezTo>
                <a:cubicBezTo>
                  <a:pt x="14846" y="8520"/>
                  <a:pt x="12217" y="5592"/>
                  <a:pt x="9574" y="3233"/>
                </a:cubicBezTo>
                <a:cubicBezTo>
                  <a:pt x="7649" y="1525"/>
                  <a:pt x="5060" y="0"/>
                  <a:pt x="2624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-291571" y="297125"/>
            <a:ext cx="9216725" cy="5076680"/>
            <a:chOff x="-291571" y="297125"/>
            <a:chExt cx="9216725" cy="5076680"/>
          </a:xfrm>
        </p:grpSpPr>
        <p:sp>
          <p:nvSpPr>
            <p:cNvPr id="118" name="Google Shape;118;p20"/>
            <p:cNvSpPr/>
            <p:nvPr/>
          </p:nvSpPr>
          <p:spPr>
            <a:xfrm rot="-10558294" flipH="1">
              <a:off x="-240965" y="3775604"/>
              <a:ext cx="2267198" cy="1520441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rot="10800000" flipH="1">
              <a:off x="5003800" y="48799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8696900" y="432995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8737075" y="2971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20000" y="1923850"/>
            <a:ext cx="22407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2"/>
          </p:nvPr>
        </p:nvSpPr>
        <p:spPr>
          <a:xfrm>
            <a:off x="3332698" y="1923850"/>
            <a:ext cx="22407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5945397" y="1923850"/>
            <a:ext cx="22407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244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>
            <a:off x="-396402" y="-536388"/>
            <a:ext cx="9691852" cy="6099260"/>
            <a:chOff x="-396402" y="-536388"/>
            <a:chExt cx="9691852" cy="6099260"/>
          </a:xfrm>
        </p:grpSpPr>
        <p:sp>
          <p:nvSpPr>
            <p:cNvPr id="94" name="Google Shape;94;p17"/>
            <p:cNvSpPr/>
            <p:nvPr/>
          </p:nvSpPr>
          <p:spPr>
            <a:xfrm flipH="1">
              <a:off x="5151255" y="3819000"/>
              <a:ext cx="4144196" cy="1743872"/>
            </a:xfrm>
            <a:custGeom>
              <a:avLst/>
              <a:gdLst/>
              <a:ahLst/>
              <a:cxnLst/>
              <a:rect l="l" t="t" r="r" b="b"/>
              <a:pathLst>
                <a:path w="67985" h="28608" extrusionOk="0">
                  <a:moveTo>
                    <a:pt x="2624" y="0"/>
                  </a:moveTo>
                  <a:cubicBezTo>
                    <a:pt x="1714" y="0"/>
                    <a:pt x="825" y="213"/>
                    <a:pt x="1" y="709"/>
                  </a:cubicBezTo>
                  <a:lnTo>
                    <a:pt x="1225" y="25635"/>
                  </a:lnTo>
                  <a:lnTo>
                    <a:pt x="66491" y="28607"/>
                  </a:lnTo>
                  <a:cubicBezTo>
                    <a:pt x="67984" y="20617"/>
                    <a:pt x="61488" y="12074"/>
                    <a:pt x="53408" y="11372"/>
                  </a:cubicBezTo>
                  <a:cubicBezTo>
                    <a:pt x="52914" y="11328"/>
                    <a:pt x="52417" y="11309"/>
                    <a:pt x="51918" y="11309"/>
                  </a:cubicBezTo>
                  <a:cubicBezTo>
                    <a:pt x="48698" y="11309"/>
                    <a:pt x="45399" y="12100"/>
                    <a:pt x="42248" y="12100"/>
                  </a:cubicBezTo>
                  <a:cubicBezTo>
                    <a:pt x="40562" y="12100"/>
                    <a:pt x="38919" y="11873"/>
                    <a:pt x="37353" y="11178"/>
                  </a:cubicBezTo>
                  <a:cubicBezTo>
                    <a:pt x="34471" y="9894"/>
                    <a:pt x="32230" y="7116"/>
                    <a:pt x="29094" y="6668"/>
                  </a:cubicBezTo>
                  <a:cubicBezTo>
                    <a:pt x="28787" y="6623"/>
                    <a:pt x="28481" y="6603"/>
                    <a:pt x="28177" y="6603"/>
                  </a:cubicBezTo>
                  <a:cubicBezTo>
                    <a:pt x="25030" y="6603"/>
                    <a:pt x="22014" y="8758"/>
                    <a:pt x="18830" y="8758"/>
                  </a:cubicBezTo>
                  <a:cubicBezTo>
                    <a:pt x="18682" y="8758"/>
                    <a:pt x="18534" y="8753"/>
                    <a:pt x="18386" y="8744"/>
                  </a:cubicBezTo>
                  <a:cubicBezTo>
                    <a:pt x="14846" y="8520"/>
                    <a:pt x="12217" y="5592"/>
                    <a:pt x="9574" y="3233"/>
                  </a:cubicBezTo>
                  <a:cubicBezTo>
                    <a:pt x="7649" y="1525"/>
                    <a:pt x="5060" y="0"/>
                    <a:pt x="2624" y="0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-396402" y="-536388"/>
              <a:ext cx="4144196" cy="1743445"/>
            </a:xfrm>
            <a:custGeom>
              <a:avLst/>
              <a:gdLst/>
              <a:ahLst/>
              <a:cxnLst/>
              <a:rect l="l" t="t" r="r" b="b"/>
              <a:pathLst>
                <a:path w="67985" h="28601" extrusionOk="0">
                  <a:moveTo>
                    <a:pt x="66491" y="0"/>
                  </a:moveTo>
                  <a:lnTo>
                    <a:pt x="1210" y="2958"/>
                  </a:lnTo>
                  <a:lnTo>
                    <a:pt x="1" y="27884"/>
                  </a:lnTo>
                  <a:cubicBezTo>
                    <a:pt x="829" y="28386"/>
                    <a:pt x="1721" y="28601"/>
                    <a:pt x="2635" y="28601"/>
                  </a:cubicBezTo>
                  <a:cubicBezTo>
                    <a:pt x="5068" y="28601"/>
                    <a:pt x="7652" y="27075"/>
                    <a:pt x="9574" y="25360"/>
                  </a:cubicBezTo>
                  <a:cubicBezTo>
                    <a:pt x="12217" y="23015"/>
                    <a:pt x="14846" y="20073"/>
                    <a:pt x="18386" y="19849"/>
                  </a:cubicBezTo>
                  <a:cubicBezTo>
                    <a:pt x="18525" y="19840"/>
                    <a:pt x="18664" y="19836"/>
                    <a:pt x="18803" y="19836"/>
                  </a:cubicBezTo>
                  <a:cubicBezTo>
                    <a:pt x="21997" y="19836"/>
                    <a:pt x="25021" y="22004"/>
                    <a:pt x="28177" y="22004"/>
                  </a:cubicBezTo>
                  <a:cubicBezTo>
                    <a:pt x="28481" y="22004"/>
                    <a:pt x="28787" y="21984"/>
                    <a:pt x="29094" y="21940"/>
                  </a:cubicBezTo>
                  <a:cubicBezTo>
                    <a:pt x="32230" y="21492"/>
                    <a:pt x="34470" y="18714"/>
                    <a:pt x="37353" y="17429"/>
                  </a:cubicBezTo>
                  <a:cubicBezTo>
                    <a:pt x="38924" y="16732"/>
                    <a:pt x="40573" y="16505"/>
                    <a:pt x="42266" y="16505"/>
                  </a:cubicBezTo>
                  <a:cubicBezTo>
                    <a:pt x="45422" y="16505"/>
                    <a:pt x="48729" y="17295"/>
                    <a:pt x="51954" y="17295"/>
                  </a:cubicBezTo>
                  <a:cubicBezTo>
                    <a:pt x="52441" y="17295"/>
                    <a:pt x="52926" y="17277"/>
                    <a:pt x="53408" y="17235"/>
                  </a:cubicBezTo>
                  <a:cubicBezTo>
                    <a:pt x="61488" y="16518"/>
                    <a:pt x="67984" y="7991"/>
                    <a:pt x="66491" y="0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7"/>
          <p:cNvSpPr/>
          <p:nvPr/>
        </p:nvSpPr>
        <p:spPr>
          <a:xfrm rot="-7874682" flipH="1">
            <a:off x="6873400" y="-160002"/>
            <a:ext cx="2420446" cy="1277963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107675" y="1880200"/>
            <a:ext cx="63231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1350"/>
            <a:ext cx="1365300" cy="111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018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5230975" y="-266238"/>
            <a:ext cx="4143281" cy="1743445"/>
          </a:xfrm>
          <a:custGeom>
            <a:avLst/>
            <a:gdLst/>
            <a:ahLst/>
            <a:cxnLst/>
            <a:rect l="l" t="t" r="r" b="b"/>
            <a:pathLst>
              <a:path w="67970" h="28601" extrusionOk="0">
                <a:moveTo>
                  <a:pt x="1479" y="0"/>
                </a:moveTo>
                <a:cubicBezTo>
                  <a:pt x="1" y="7976"/>
                  <a:pt x="6482" y="16518"/>
                  <a:pt x="14577" y="17235"/>
                </a:cubicBezTo>
                <a:cubicBezTo>
                  <a:pt x="15058" y="17277"/>
                  <a:pt x="15542" y="17295"/>
                  <a:pt x="16027" y="17295"/>
                </a:cubicBezTo>
                <a:cubicBezTo>
                  <a:pt x="19245" y="17295"/>
                  <a:pt x="22549" y="16505"/>
                  <a:pt x="25705" y="16505"/>
                </a:cubicBezTo>
                <a:cubicBezTo>
                  <a:pt x="27397" y="16505"/>
                  <a:pt x="29046" y="16732"/>
                  <a:pt x="30617" y="17429"/>
                </a:cubicBezTo>
                <a:cubicBezTo>
                  <a:pt x="33500" y="18714"/>
                  <a:pt x="35740" y="21492"/>
                  <a:pt x="38876" y="21940"/>
                </a:cubicBezTo>
                <a:cubicBezTo>
                  <a:pt x="39182" y="21984"/>
                  <a:pt x="39486" y="22004"/>
                  <a:pt x="39789" y="22004"/>
                </a:cubicBezTo>
                <a:cubicBezTo>
                  <a:pt x="42938" y="22004"/>
                  <a:pt x="45956" y="19835"/>
                  <a:pt x="49143" y="19835"/>
                </a:cubicBezTo>
                <a:cubicBezTo>
                  <a:pt x="49290" y="19835"/>
                  <a:pt x="49437" y="19839"/>
                  <a:pt x="49584" y="19849"/>
                </a:cubicBezTo>
                <a:cubicBezTo>
                  <a:pt x="53124" y="20073"/>
                  <a:pt x="55768" y="23000"/>
                  <a:pt x="58411" y="25360"/>
                </a:cubicBezTo>
                <a:cubicBezTo>
                  <a:pt x="60333" y="27075"/>
                  <a:pt x="62909" y="28601"/>
                  <a:pt x="65337" y="28601"/>
                </a:cubicBezTo>
                <a:cubicBezTo>
                  <a:pt x="66250" y="28601"/>
                  <a:pt x="67141" y="28385"/>
                  <a:pt x="67969" y="27884"/>
                </a:cubicBezTo>
                <a:lnTo>
                  <a:pt x="66760" y="2957"/>
                </a:lnTo>
                <a:lnTo>
                  <a:pt x="1479" y="0"/>
                </a:ln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99400" y="4030275"/>
            <a:ext cx="2420497" cy="1277990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8775" y="1774775"/>
            <a:ext cx="63231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88775" y="85887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>
            <a:off x="5188502" y="3870002"/>
            <a:ext cx="4144196" cy="1743811"/>
          </a:xfrm>
          <a:custGeom>
            <a:avLst/>
            <a:gdLst/>
            <a:ahLst/>
            <a:cxnLst/>
            <a:rect l="l" t="t" r="r" b="b"/>
            <a:pathLst>
              <a:path w="67985" h="28607" extrusionOk="0">
                <a:moveTo>
                  <a:pt x="65362" y="0"/>
                </a:moveTo>
                <a:cubicBezTo>
                  <a:pt x="62926" y="0"/>
                  <a:pt x="60336" y="1525"/>
                  <a:pt x="58411" y="3232"/>
                </a:cubicBezTo>
                <a:cubicBezTo>
                  <a:pt x="55768" y="5592"/>
                  <a:pt x="53139" y="8519"/>
                  <a:pt x="49600" y="8743"/>
                </a:cubicBezTo>
                <a:cubicBezTo>
                  <a:pt x="49451" y="8753"/>
                  <a:pt x="49303" y="8758"/>
                  <a:pt x="49156" y="8758"/>
                </a:cubicBezTo>
                <a:cubicBezTo>
                  <a:pt x="45971" y="8758"/>
                  <a:pt x="42955" y="6603"/>
                  <a:pt x="39809" y="6603"/>
                </a:cubicBezTo>
                <a:cubicBezTo>
                  <a:pt x="39504" y="6603"/>
                  <a:pt x="39199" y="6623"/>
                  <a:pt x="38891" y="6667"/>
                </a:cubicBezTo>
                <a:cubicBezTo>
                  <a:pt x="35755" y="7115"/>
                  <a:pt x="33515" y="9893"/>
                  <a:pt x="30632" y="11178"/>
                </a:cubicBezTo>
                <a:cubicBezTo>
                  <a:pt x="29067" y="11873"/>
                  <a:pt x="27423" y="12099"/>
                  <a:pt x="25737" y="12099"/>
                </a:cubicBezTo>
                <a:cubicBezTo>
                  <a:pt x="22587" y="12099"/>
                  <a:pt x="19287" y="11309"/>
                  <a:pt x="16067" y="11309"/>
                </a:cubicBezTo>
                <a:cubicBezTo>
                  <a:pt x="15568" y="11309"/>
                  <a:pt x="15071" y="11328"/>
                  <a:pt x="14577" y="11372"/>
                </a:cubicBezTo>
                <a:cubicBezTo>
                  <a:pt x="6498" y="12074"/>
                  <a:pt x="1" y="20617"/>
                  <a:pt x="1494" y="28607"/>
                </a:cubicBezTo>
                <a:lnTo>
                  <a:pt x="66775" y="25650"/>
                </a:lnTo>
                <a:lnTo>
                  <a:pt x="67985" y="708"/>
                </a:lnTo>
                <a:cubicBezTo>
                  <a:pt x="67160" y="213"/>
                  <a:pt x="66272" y="0"/>
                  <a:pt x="65362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714275" y="2081482"/>
            <a:ext cx="4872900" cy="23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5151255" y="3819000"/>
            <a:ext cx="4144196" cy="1743872"/>
          </a:xfrm>
          <a:custGeom>
            <a:avLst/>
            <a:gdLst/>
            <a:ahLst/>
            <a:cxnLst/>
            <a:rect l="l" t="t" r="r" b="b"/>
            <a:pathLst>
              <a:path w="67985" h="28608" extrusionOk="0">
                <a:moveTo>
                  <a:pt x="2624" y="0"/>
                </a:moveTo>
                <a:cubicBezTo>
                  <a:pt x="1714" y="0"/>
                  <a:pt x="825" y="213"/>
                  <a:pt x="1" y="709"/>
                </a:cubicBezTo>
                <a:lnTo>
                  <a:pt x="1225" y="25635"/>
                </a:lnTo>
                <a:lnTo>
                  <a:pt x="66491" y="28607"/>
                </a:lnTo>
                <a:cubicBezTo>
                  <a:pt x="67984" y="20617"/>
                  <a:pt x="61488" y="12074"/>
                  <a:pt x="53408" y="11372"/>
                </a:cubicBezTo>
                <a:cubicBezTo>
                  <a:pt x="52914" y="11328"/>
                  <a:pt x="52417" y="11309"/>
                  <a:pt x="51918" y="11309"/>
                </a:cubicBezTo>
                <a:cubicBezTo>
                  <a:pt x="48698" y="11309"/>
                  <a:pt x="45399" y="12100"/>
                  <a:pt x="42248" y="12100"/>
                </a:cubicBezTo>
                <a:cubicBezTo>
                  <a:pt x="40562" y="12100"/>
                  <a:pt x="38919" y="11873"/>
                  <a:pt x="37353" y="11178"/>
                </a:cubicBezTo>
                <a:cubicBezTo>
                  <a:pt x="34471" y="9894"/>
                  <a:pt x="32230" y="7116"/>
                  <a:pt x="29094" y="6668"/>
                </a:cubicBezTo>
                <a:cubicBezTo>
                  <a:pt x="28787" y="6623"/>
                  <a:pt x="28481" y="6603"/>
                  <a:pt x="28177" y="6603"/>
                </a:cubicBezTo>
                <a:cubicBezTo>
                  <a:pt x="25030" y="6603"/>
                  <a:pt x="22014" y="8758"/>
                  <a:pt x="18830" y="8758"/>
                </a:cubicBezTo>
                <a:cubicBezTo>
                  <a:pt x="18682" y="8758"/>
                  <a:pt x="18534" y="8753"/>
                  <a:pt x="18386" y="8744"/>
                </a:cubicBezTo>
                <a:cubicBezTo>
                  <a:pt x="14846" y="8520"/>
                  <a:pt x="12217" y="5592"/>
                  <a:pt x="9574" y="3233"/>
                </a:cubicBezTo>
                <a:cubicBezTo>
                  <a:pt x="7649" y="1525"/>
                  <a:pt x="5060" y="0"/>
                  <a:pt x="2624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5188502" y="3870002"/>
            <a:ext cx="4144196" cy="1743811"/>
          </a:xfrm>
          <a:custGeom>
            <a:avLst/>
            <a:gdLst/>
            <a:ahLst/>
            <a:cxnLst/>
            <a:rect l="l" t="t" r="r" b="b"/>
            <a:pathLst>
              <a:path w="67985" h="28607" extrusionOk="0">
                <a:moveTo>
                  <a:pt x="65362" y="0"/>
                </a:moveTo>
                <a:cubicBezTo>
                  <a:pt x="62926" y="0"/>
                  <a:pt x="60336" y="1525"/>
                  <a:pt x="58411" y="3232"/>
                </a:cubicBezTo>
                <a:cubicBezTo>
                  <a:pt x="55768" y="5592"/>
                  <a:pt x="53139" y="8519"/>
                  <a:pt x="49600" y="8743"/>
                </a:cubicBezTo>
                <a:cubicBezTo>
                  <a:pt x="49451" y="8753"/>
                  <a:pt x="49303" y="8758"/>
                  <a:pt x="49156" y="8758"/>
                </a:cubicBezTo>
                <a:cubicBezTo>
                  <a:pt x="45971" y="8758"/>
                  <a:pt x="42955" y="6603"/>
                  <a:pt x="39809" y="6603"/>
                </a:cubicBezTo>
                <a:cubicBezTo>
                  <a:pt x="39504" y="6603"/>
                  <a:pt x="39199" y="6623"/>
                  <a:pt x="38891" y="6667"/>
                </a:cubicBezTo>
                <a:cubicBezTo>
                  <a:pt x="35755" y="7115"/>
                  <a:pt x="33515" y="9893"/>
                  <a:pt x="30632" y="11178"/>
                </a:cubicBezTo>
                <a:cubicBezTo>
                  <a:pt x="29067" y="11873"/>
                  <a:pt x="27423" y="12099"/>
                  <a:pt x="25737" y="12099"/>
                </a:cubicBezTo>
                <a:cubicBezTo>
                  <a:pt x="22587" y="12099"/>
                  <a:pt x="19287" y="11309"/>
                  <a:pt x="16067" y="11309"/>
                </a:cubicBezTo>
                <a:cubicBezTo>
                  <a:pt x="15568" y="11309"/>
                  <a:pt x="15071" y="11328"/>
                  <a:pt x="14577" y="11372"/>
                </a:cubicBezTo>
                <a:cubicBezTo>
                  <a:pt x="6498" y="12074"/>
                  <a:pt x="1" y="20617"/>
                  <a:pt x="1494" y="28607"/>
                </a:cubicBezTo>
                <a:lnTo>
                  <a:pt x="66775" y="25650"/>
                </a:lnTo>
                <a:lnTo>
                  <a:pt x="67985" y="708"/>
                </a:lnTo>
                <a:cubicBezTo>
                  <a:pt x="67160" y="213"/>
                  <a:pt x="66272" y="0"/>
                  <a:pt x="65362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 flipH="1">
            <a:off x="5151255" y="3819000"/>
            <a:ext cx="4144196" cy="1743872"/>
          </a:xfrm>
          <a:custGeom>
            <a:avLst/>
            <a:gdLst/>
            <a:ahLst/>
            <a:cxnLst/>
            <a:rect l="l" t="t" r="r" b="b"/>
            <a:pathLst>
              <a:path w="67985" h="28608" extrusionOk="0">
                <a:moveTo>
                  <a:pt x="2624" y="0"/>
                </a:moveTo>
                <a:cubicBezTo>
                  <a:pt x="1714" y="0"/>
                  <a:pt x="825" y="213"/>
                  <a:pt x="1" y="709"/>
                </a:cubicBezTo>
                <a:lnTo>
                  <a:pt x="1225" y="25635"/>
                </a:lnTo>
                <a:lnTo>
                  <a:pt x="66491" y="28607"/>
                </a:lnTo>
                <a:cubicBezTo>
                  <a:pt x="67984" y="20617"/>
                  <a:pt x="61488" y="12074"/>
                  <a:pt x="53408" y="11372"/>
                </a:cubicBezTo>
                <a:cubicBezTo>
                  <a:pt x="52914" y="11328"/>
                  <a:pt x="52417" y="11309"/>
                  <a:pt x="51918" y="11309"/>
                </a:cubicBezTo>
                <a:cubicBezTo>
                  <a:pt x="48698" y="11309"/>
                  <a:pt x="45399" y="12100"/>
                  <a:pt x="42248" y="12100"/>
                </a:cubicBezTo>
                <a:cubicBezTo>
                  <a:pt x="40562" y="12100"/>
                  <a:pt x="38919" y="11873"/>
                  <a:pt x="37353" y="11178"/>
                </a:cubicBezTo>
                <a:cubicBezTo>
                  <a:pt x="34471" y="9894"/>
                  <a:pt x="32230" y="7116"/>
                  <a:pt x="29094" y="6668"/>
                </a:cubicBezTo>
                <a:cubicBezTo>
                  <a:pt x="28787" y="6623"/>
                  <a:pt x="28481" y="6603"/>
                  <a:pt x="28177" y="6603"/>
                </a:cubicBezTo>
                <a:cubicBezTo>
                  <a:pt x="25030" y="6603"/>
                  <a:pt x="22014" y="8758"/>
                  <a:pt x="18830" y="8758"/>
                </a:cubicBezTo>
                <a:cubicBezTo>
                  <a:pt x="18682" y="8758"/>
                  <a:pt x="18534" y="8753"/>
                  <a:pt x="18386" y="8744"/>
                </a:cubicBezTo>
                <a:cubicBezTo>
                  <a:pt x="14846" y="8520"/>
                  <a:pt x="12217" y="5592"/>
                  <a:pt x="9574" y="3233"/>
                </a:cubicBezTo>
                <a:cubicBezTo>
                  <a:pt x="7649" y="1525"/>
                  <a:pt x="5060" y="0"/>
                  <a:pt x="2624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-291571" y="297125"/>
            <a:ext cx="9216725" cy="5076680"/>
            <a:chOff x="-291571" y="297125"/>
            <a:chExt cx="9216725" cy="5076680"/>
          </a:xfrm>
        </p:grpSpPr>
        <p:sp>
          <p:nvSpPr>
            <p:cNvPr id="137" name="Google Shape;137;p22"/>
            <p:cNvSpPr/>
            <p:nvPr/>
          </p:nvSpPr>
          <p:spPr>
            <a:xfrm rot="-10558294" flipH="1">
              <a:off x="-240965" y="3775604"/>
              <a:ext cx="2267198" cy="1520441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10800000" flipH="1">
              <a:off x="5003800" y="48799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8696900" y="432995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8737075" y="2971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-396402" y="-536388"/>
            <a:ext cx="4144196" cy="1743445"/>
          </a:xfrm>
          <a:custGeom>
            <a:avLst/>
            <a:gdLst/>
            <a:ahLst/>
            <a:cxnLst/>
            <a:rect l="l" t="t" r="r" b="b"/>
            <a:pathLst>
              <a:path w="67985" h="28601" extrusionOk="0">
                <a:moveTo>
                  <a:pt x="66491" y="0"/>
                </a:moveTo>
                <a:lnTo>
                  <a:pt x="1210" y="2958"/>
                </a:lnTo>
                <a:lnTo>
                  <a:pt x="1" y="27884"/>
                </a:lnTo>
                <a:cubicBezTo>
                  <a:pt x="829" y="28386"/>
                  <a:pt x="1721" y="28601"/>
                  <a:pt x="2635" y="28601"/>
                </a:cubicBezTo>
                <a:cubicBezTo>
                  <a:pt x="5068" y="28601"/>
                  <a:pt x="7652" y="27075"/>
                  <a:pt x="9574" y="25360"/>
                </a:cubicBezTo>
                <a:cubicBezTo>
                  <a:pt x="12217" y="23015"/>
                  <a:pt x="14846" y="20073"/>
                  <a:pt x="18386" y="19849"/>
                </a:cubicBezTo>
                <a:cubicBezTo>
                  <a:pt x="18525" y="19840"/>
                  <a:pt x="18664" y="19836"/>
                  <a:pt x="18803" y="19836"/>
                </a:cubicBezTo>
                <a:cubicBezTo>
                  <a:pt x="21997" y="19836"/>
                  <a:pt x="25021" y="22004"/>
                  <a:pt x="28177" y="22004"/>
                </a:cubicBezTo>
                <a:cubicBezTo>
                  <a:pt x="28481" y="22004"/>
                  <a:pt x="28787" y="21984"/>
                  <a:pt x="29094" y="21940"/>
                </a:cubicBezTo>
                <a:cubicBezTo>
                  <a:pt x="32230" y="21492"/>
                  <a:pt x="34470" y="18714"/>
                  <a:pt x="37353" y="17429"/>
                </a:cubicBezTo>
                <a:cubicBezTo>
                  <a:pt x="38924" y="16732"/>
                  <a:pt x="40573" y="16505"/>
                  <a:pt x="42266" y="16505"/>
                </a:cubicBezTo>
                <a:cubicBezTo>
                  <a:pt x="45422" y="16505"/>
                  <a:pt x="48729" y="17295"/>
                  <a:pt x="51954" y="17295"/>
                </a:cubicBezTo>
                <a:cubicBezTo>
                  <a:pt x="52441" y="17295"/>
                  <a:pt x="52926" y="17277"/>
                  <a:pt x="53408" y="17235"/>
                </a:cubicBezTo>
                <a:cubicBezTo>
                  <a:pt x="61488" y="16518"/>
                  <a:pt x="67984" y="7991"/>
                  <a:pt x="66491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/>
          <p:nvPr/>
        </p:nvSpPr>
        <p:spPr>
          <a:xfrm rot="-4877097" flipH="1">
            <a:off x="7246776" y="3715561"/>
            <a:ext cx="2267335" cy="1520533"/>
          </a:xfrm>
          <a:custGeom>
            <a:avLst/>
            <a:gdLst/>
            <a:ahLst/>
            <a:cxnLst/>
            <a:rect l="l" t="t" r="r" b="b"/>
            <a:pathLst>
              <a:path w="62892" h="42177" fill="none" extrusionOk="0">
                <a:moveTo>
                  <a:pt x="1" y="42176"/>
                </a:moveTo>
                <a:cubicBezTo>
                  <a:pt x="1838" y="37352"/>
                  <a:pt x="3675" y="32513"/>
                  <a:pt x="6273" y="28078"/>
                </a:cubicBezTo>
                <a:cubicBezTo>
                  <a:pt x="8887" y="23627"/>
                  <a:pt x="12337" y="19565"/>
                  <a:pt x="16773" y="16966"/>
                </a:cubicBezTo>
                <a:cubicBezTo>
                  <a:pt x="19401" y="15413"/>
                  <a:pt x="23000" y="14487"/>
                  <a:pt x="25345" y="16443"/>
                </a:cubicBezTo>
                <a:cubicBezTo>
                  <a:pt x="27571" y="18295"/>
                  <a:pt x="27451" y="21925"/>
                  <a:pt x="25928" y="24389"/>
                </a:cubicBezTo>
                <a:cubicBezTo>
                  <a:pt x="24584" y="26554"/>
                  <a:pt x="21522" y="28137"/>
                  <a:pt x="19536" y="26539"/>
                </a:cubicBezTo>
                <a:cubicBezTo>
                  <a:pt x="17594" y="24956"/>
                  <a:pt x="18430" y="21686"/>
                  <a:pt x="20208" y="19923"/>
                </a:cubicBezTo>
                <a:cubicBezTo>
                  <a:pt x="22836" y="17295"/>
                  <a:pt x="26824" y="16518"/>
                  <a:pt x="30543" y="16533"/>
                </a:cubicBezTo>
                <a:cubicBezTo>
                  <a:pt x="34276" y="16563"/>
                  <a:pt x="37980" y="17265"/>
                  <a:pt x="41699" y="17071"/>
                </a:cubicBezTo>
                <a:cubicBezTo>
                  <a:pt x="51377" y="16563"/>
                  <a:pt x="60338" y="9349"/>
                  <a:pt x="62892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8" r:id="rId8"/>
    <p:sldLayoutId id="2147483669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hyperlink" Target="prim.php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hyperlink" Target="dijkstra.php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hyperlink" Target="kruskal.php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199789" y="1306041"/>
            <a:ext cx="8727034" cy="1032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Arial Black" panose="020B0A04020102020204" pitchFamily="34" charset="0"/>
              </a:rPr>
              <a:t>ALGORITMA GREEDY</a:t>
            </a:r>
            <a:endParaRPr sz="4000" dirty="0">
              <a:solidFill>
                <a:schemeClr val="dk2"/>
              </a:solidFill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432775" y="4134975"/>
            <a:ext cx="812402" cy="555675"/>
            <a:chOff x="565325" y="4048325"/>
            <a:chExt cx="812402" cy="555675"/>
          </a:xfrm>
        </p:grpSpPr>
        <p:sp>
          <p:nvSpPr>
            <p:cNvPr id="157" name="Google Shape;157;p27"/>
            <p:cNvSpPr/>
            <p:nvPr/>
          </p:nvSpPr>
          <p:spPr>
            <a:xfrm flipH="1">
              <a:off x="713225" y="45371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65325" y="40483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7018648" y="3938985"/>
            <a:ext cx="1055763" cy="746503"/>
            <a:chOff x="6970075" y="3722775"/>
            <a:chExt cx="1546806" cy="1017040"/>
          </a:xfrm>
        </p:grpSpPr>
        <p:sp>
          <p:nvSpPr>
            <p:cNvPr id="160" name="Google Shape;160;p2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7"/>
          <p:cNvSpPr/>
          <p:nvPr/>
        </p:nvSpPr>
        <p:spPr>
          <a:xfrm rot="1189787">
            <a:off x="8453052" y="959878"/>
            <a:ext cx="446825" cy="3394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+1</a:t>
            </a:r>
          </a:p>
        </p:txBody>
      </p:sp>
      <p:sp>
        <p:nvSpPr>
          <p:cNvPr id="180" name="Google Shape;180;p27"/>
          <p:cNvSpPr/>
          <p:nvPr/>
        </p:nvSpPr>
        <p:spPr>
          <a:xfrm rot="-968752">
            <a:off x="8472351" y="369762"/>
            <a:ext cx="284751" cy="339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0</a:t>
            </a:r>
          </a:p>
        </p:txBody>
      </p:sp>
      <p:sp>
        <p:nvSpPr>
          <p:cNvPr id="181" name="Google Shape;181;p27"/>
          <p:cNvSpPr/>
          <p:nvPr/>
        </p:nvSpPr>
        <p:spPr>
          <a:xfrm rot="-257646">
            <a:off x="3193744" y="4422604"/>
            <a:ext cx="446836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-3</a:t>
            </a: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8141525" y="3212806"/>
            <a:ext cx="692505" cy="1444431"/>
            <a:chOff x="7393446" y="2649287"/>
            <a:chExt cx="1037321" cy="1954710"/>
          </a:xfrm>
        </p:grpSpPr>
        <p:grpSp>
          <p:nvGrpSpPr>
            <p:cNvPr id="183" name="Google Shape;183;p27"/>
            <p:cNvGrpSpPr/>
            <p:nvPr/>
          </p:nvGrpSpPr>
          <p:grpSpPr>
            <a:xfrm>
              <a:off x="7393446" y="2649287"/>
              <a:ext cx="1037321" cy="1954707"/>
              <a:chOff x="5440801" y="2812401"/>
              <a:chExt cx="867906" cy="1635464"/>
            </a:xfrm>
          </p:grpSpPr>
          <p:sp>
            <p:nvSpPr>
              <p:cNvPr id="184" name="Google Shape;184;p27"/>
              <p:cNvSpPr/>
              <p:nvPr/>
            </p:nvSpPr>
            <p:spPr>
              <a:xfrm>
                <a:off x="5440801" y="3520700"/>
                <a:ext cx="733988" cy="156741"/>
              </a:xfrm>
              <a:custGeom>
                <a:avLst/>
                <a:gdLst/>
                <a:ahLst/>
                <a:cxnLst/>
                <a:rect l="l" t="t" r="r" b="b"/>
                <a:pathLst>
                  <a:path w="19237" h="4108" extrusionOk="0">
                    <a:moveTo>
                      <a:pt x="9619" y="1"/>
                    </a:moveTo>
                    <a:cubicBezTo>
                      <a:pt x="8678" y="1"/>
                      <a:pt x="7782" y="16"/>
                      <a:pt x="6916" y="75"/>
                    </a:cubicBezTo>
                    <a:cubicBezTo>
                      <a:pt x="3033" y="314"/>
                      <a:pt x="165" y="1076"/>
                      <a:pt x="1" y="1972"/>
                    </a:cubicBezTo>
                    <a:lnTo>
                      <a:pt x="31" y="2196"/>
                    </a:lnTo>
                    <a:cubicBezTo>
                      <a:pt x="374" y="3256"/>
                      <a:pt x="4631" y="4108"/>
                      <a:pt x="9619" y="4108"/>
                    </a:cubicBezTo>
                    <a:cubicBezTo>
                      <a:pt x="14592" y="4108"/>
                      <a:pt x="18699" y="3301"/>
                      <a:pt x="19192" y="2256"/>
                    </a:cubicBezTo>
                    <a:lnTo>
                      <a:pt x="19237" y="1972"/>
                    </a:lnTo>
                    <a:lnTo>
                      <a:pt x="19237" y="1957"/>
                    </a:lnTo>
                    <a:cubicBezTo>
                      <a:pt x="19073" y="1151"/>
                      <a:pt x="16683" y="449"/>
                      <a:pt x="13323" y="150"/>
                    </a:cubicBezTo>
                    <a:cubicBezTo>
                      <a:pt x="12188" y="45"/>
                      <a:pt x="10933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173061" y="3595941"/>
                <a:ext cx="1717" cy="108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4" extrusionOk="0">
                    <a:moveTo>
                      <a:pt x="45" y="0"/>
                    </a:moveTo>
                    <a:lnTo>
                      <a:pt x="0" y="284"/>
                    </a:lnTo>
                    <a:cubicBezTo>
                      <a:pt x="30" y="224"/>
                      <a:pt x="45" y="149"/>
                      <a:pt x="45" y="75"/>
                    </a:cubicBezTo>
                    <a:cubicBezTo>
                      <a:pt x="45" y="60"/>
                      <a:pt x="45" y="30"/>
                      <a:pt x="45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5694375" y="2812401"/>
                <a:ext cx="250793" cy="104796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27466" extrusionOk="0">
                    <a:moveTo>
                      <a:pt x="1" y="1"/>
                    </a:moveTo>
                    <a:lnTo>
                      <a:pt x="1" y="27466"/>
                    </a:lnTo>
                    <a:lnTo>
                      <a:pt x="6572" y="27466"/>
                    </a:lnTo>
                    <a:lnTo>
                      <a:pt x="65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5852220" y="2888176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5868169" y="297024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5852220" y="305174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5868169" y="313377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5852220" y="321527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868169" y="329734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5852220" y="337880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5868169" y="346087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5852220" y="354237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5868169" y="362440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5852220" y="370590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5868169" y="3787972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6053943" y="3061283"/>
                <a:ext cx="152773" cy="281126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7368" extrusionOk="0">
                    <a:moveTo>
                      <a:pt x="4003" y="333"/>
                    </a:moveTo>
                    <a:lnTo>
                      <a:pt x="3999" y="346"/>
                    </a:lnTo>
                    <a:lnTo>
                      <a:pt x="3999" y="346"/>
                    </a:lnTo>
                    <a:lnTo>
                      <a:pt x="4003" y="348"/>
                    </a:lnTo>
                    <a:lnTo>
                      <a:pt x="4003" y="333"/>
                    </a:lnTo>
                    <a:close/>
                    <a:moveTo>
                      <a:pt x="2886" y="1"/>
                    </a:moveTo>
                    <a:cubicBezTo>
                      <a:pt x="2573" y="1"/>
                      <a:pt x="2286" y="197"/>
                      <a:pt x="2181" y="512"/>
                    </a:cubicBezTo>
                    <a:lnTo>
                      <a:pt x="135" y="6411"/>
                    </a:lnTo>
                    <a:cubicBezTo>
                      <a:pt x="1" y="6800"/>
                      <a:pt x="210" y="7233"/>
                      <a:pt x="598" y="7367"/>
                    </a:cubicBezTo>
                    <a:lnTo>
                      <a:pt x="2689" y="1363"/>
                    </a:lnTo>
                    <a:cubicBezTo>
                      <a:pt x="2760" y="1163"/>
                      <a:pt x="2952" y="1037"/>
                      <a:pt x="3154" y="1037"/>
                    </a:cubicBezTo>
                    <a:cubicBezTo>
                      <a:pt x="3208" y="1037"/>
                      <a:pt x="3263" y="1046"/>
                      <a:pt x="3316" y="1065"/>
                    </a:cubicBezTo>
                    <a:lnTo>
                      <a:pt x="3705" y="1199"/>
                    </a:lnTo>
                    <a:lnTo>
                      <a:pt x="3999" y="346"/>
                    </a:lnTo>
                    <a:lnTo>
                      <a:pt x="3999" y="346"/>
                    </a:lnTo>
                    <a:lnTo>
                      <a:pt x="3152" y="49"/>
                    </a:lnTo>
                    <a:cubicBezTo>
                      <a:pt x="3064" y="16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5852220" y="2997603"/>
                <a:ext cx="456486" cy="1084441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28422" extrusionOk="0">
                    <a:moveTo>
                      <a:pt x="9529" y="0"/>
                    </a:moveTo>
                    <a:cubicBezTo>
                      <a:pt x="9455" y="75"/>
                      <a:pt x="9395" y="165"/>
                      <a:pt x="9350" y="269"/>
                    </a:cubicBezTo>
                    <a:lnTo>
                      <a:pt x="9335" y="284"/>
                    </a:lnTo>
                    <a:lnTo>
                      <a:pt x="5661" y="10993"/>
                    </a:lnTo>
                    <a:lnTo>
                      <a:pt x="5631" y="11082"/>
                    </a:lnTo>
                    <a:lnTo>
                      <a:pt x="5348" y="11918"/>
                    </a:lnTo>
                    <a:lnTo>
                      <a:pt x="1" y="27540"/>
                    </a:lnTo>
                    <a:lnTo>
                      <a:pt x="2585" y="28422"/>
                    </a:lnTo>
                    <a:lnTo>
                      <a:pt x="7946" y="12755"/>
                    </a:lnTo>
                    <a:lnTo>
                      <a:pt x="8230" y="11948"/>
                    </a:lnTo>
                    <a:lnTo>
                      <a:pt x="11919" y="1180"/>
                    </a:lnTo>
                    <a:cubicBezTo>
                      <a:pt x="11964" y="1061"/>
                      <a:pt x="11964" y="941"/>
                      <a:pt x="11934" y="822"/>
                    </a:cubicBezTo>
                    <a:lnTo>
                      <a:pt x="95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7"/>
              <p:cNvSpPr/>
              <p:nvPr/>
            </p:nvSpPr>
            <p:spPr>
              <a:xfrm>
                <a:off x="6056232" y="3420430"/>
                <a:ext cx="110001" cy="63261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1658" extrusionOk="0">
                    <a:moveTo>
                      <a:pt x="284" y="0"/>
                    </a:moveTo>
                    <a:lnTo>
                      <a:pt x="1" y="822"/>
                    </a:lnTo>
                    <a:lnTo>
                      <a:pt x="2599" y="1658"/>
                    </a:lnTo>
                    <a:lnTo>
                      <a:pt x="2883" y="866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5852220" y="4047804"/>
                <a:ext cx="98631" cy="10717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809" extrusionOk="0">
                    <a:moveTo>
                      <a:pt x="1" y="0"/>
                    </a:moveTo>
                    <a:lnTo>
                      <a:pt x="344" y="2644"/>
                    </a:lnTo>
                    <a:lnTo>
                      <a:pt x="792" y="2808"/>
                    </a:lnTo>
                    <a:lnTo>
                      <a:pt x="2585" y="8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4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6208392" y="2991651"/>
                <a:ext cx="100309" cy="51013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337" extrusionOk="0">
                    <a:moveTo>
                      <a:pt x="611" y="0"/>
                    </a:moveTo>
                    <a:cubicBezTo>
                      <a:pt x="513" y="0"/>
                      <a:pt x="416" y="23"/>
                      <a:pt x="329" y="67"/>
                    </a:cubicBezTo>
                    <a:cubicBezTo>
                      <a:pt x="284" y="97"/>
                      <a:pt x="239" y="127"/>
                      <a:pt x="194" y="156"/>
                    </a:cubicBezTo>
                    <a:cubicBezTo>
                      <a:pt x="120" y="231"/>
                      <a:pt x="60" y="321"/>
                      <a:pt x="15" y="425"/>
                    </a:cubicBezTo>
                    <a:cubicBezTo>
                      <a:pt x="15" y="425"/>
                      <a:pt x="0" y="440"/>
                      <a:pt x="0" y="440"/>
                    </a:cubicBezTo>
                    <a:lnTo>
                      <a:pt x="2584" y="1336"/>
                    </a:lnTo>
                    <a:cubicBezTo>
                      <a:pt x="2629" y="1217"/>
                      <a:pt x="2629" y="1097"/>
                      <a:pt x="2599" y="978"/>
                    </a:cubicBezTo>
                    <a:cubicBezTo>
                      <a:pt x="2554" y="769"/>
                      <a:pt x="2405" y="590"/>
                      <a:pt x="2181" y="515"/>
                    </a:cubicBezTo>
                    <a:lnTo>
                      <a:pt x="822" y="37"/>
                    </a:lnTo>
                    <a:cubicBezTo>
                      <a:pt x="753" y="12"/>
                      <a:pt x="682" y="0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6242006" y="2968415"/>
                <a:ext cx="51891" cy="51433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348" extrusionOk="0">
                    <a:moveTo>
                      <a:pt x="732" y="0"/>
                    </a:moveTo>
                    <a:cubicBezTo>
                      <a:pt x="502" y="0"/>
                      <a:pt x="294" y="140"/>
                      <a:pt x="224" y="362"/>
                    </a:cubicBezTo>
                    <a:lnTo>
                      <a:pt x="0" y="989"/>
                    </a:lnTo>
                    <a:lnTo>
                      <a:pt x="1046" y="1348"/>
                    </a:lnTo>
                    <a:lnTo>
                      <a:pt x="1255" y="721"/>
                    </a:lnTo>
                    <a:cubicBezTo>
                      <a:pt x="1359" y="437"/>
                      <a:pt x="1210" y="123"/>
                      <a:pt x="926" y="34"/>
                    </a:cubicBezTo>
                    <a:cubicBezTo>
                      <a:pt x="861" y="11"/>
                      <a:pt x="796" y="0"/>
                      <a:pt x="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6208392" y="3008439"/>
                <a:ext cx="98593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97" fill="none" extrusionOk="0">
                    <a:moveTo>
                      <a:pt x="0" y="0"/>
                    </a:moveTo>
                    <a:lnTo>
                      <a:pt x="2584" y="896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7"/>
              <p:cNvSpPr/>
              <p:nvPr/>
            </p:nvSpPr>
            <p:spPr>
              <a:xfrm>
                <a:off x="6245974" y="2995314"/>
                <a:ext cx="39376" cy="1373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60" fill="none" extrusionOk="0">
                    <a:moveTo>
                      <a:pt x="1" y="1"/>
                    </a:moveTo>
                    <a:cubicBezTo>
                      <a:pt x="1" y="1"/>
                      <a:pt x="479" y="299"/>
                      <a:pt x="1031" y="359"/>
                    </a:cubicBez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5852220" y="4047804"/>
                <a:ext cx="98058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897" fill="none" extrusionOk="0">
                    <a:moveTo>
                      <a:pt x="1" y="0"/>
                    </a:moveTo>
                    <a:lnTo>
                      <a:pt x="2570" y="897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5864773" y="4148646"/>
                <a:ext cx="17704" cy="2064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41" extrusionOk="0">
                    <a:moveTo>
                      <a:pt x="0" y="1"/>
                    </a:moveTo>
                    <a:lnTo>
                      <a:pt x="15" y="6"/>
                    </a:lnTo>
                    <a:lnTo>
                      <a:pt x="15" y="6"/>
                    </a:lnTo>
                    <a:lnTo>
                      <a:pt x="15" y="1"/>
                    </a:lnTo>
                    <a:close/>
                    <a:moveTo>
                      <a:pt x="15" y="6"/>
                    </a:moveTo>
                    <a:lnTo>
                      <a:pt x="30" y="464"/>
                    </a:lnTo>
                    <a:cubicBezTo>
                      <a:pt x="30" y="511"/>
                      <a:pt x="66" y="541"/>
                      <a:pt x="104" y="541"/>
                    </a:cubicBezTo>
                    <a:cubicBezTo>
                      <a:pt x="126" y="541"/>
                      <a:pt x="148" y="531"/>
                      <a:pt x="165" y="509"/>
                    </a:cubicBezTo>
                    <a:lnTo>
                      <a:pt x="463" y="165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5622607" y="3953791"/>
                <a:ext cx="117975" cy="85124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231" extrusionOk="0">
                    <a:moveTo>
                      <a:pt x="2778" y="0"/>
                    </a:moveTo>
                    <a:lnTo>
                      <a:pt x="0" y="508"/>
                    </a:lnTo>
                    <a:lnTo>
                      <a:pt x="269" y="1957"/>
                    </a:lnTo>
                    <a:cubicBezTo>
                      <a:pt x="296" y="2117"/>
                      <a:pt x="443" y="2230"/>
                      <a:pt x="613" y="2230"/>
                    </a:cubicBezTo>
                    <a:cubicBezTo>
                      <a:pt x="632" y="2230"/>
                      <a:pt x="652" y="2229"/>
                      <a:pt x="672" y="2226"/>
                    </a:cubicBezTo>
                    <a:lnTo>
                      <a:pt x="2778" y="1822"/>
                    </a:lnTo>
                    <a:cubicBezTo>
                      <a:pt x="2957" y="1792"/>
                      <a:pt x="3092" y="1613"/>
                      <a:pt x="3047" y="1419"/>
                    </a:cubicBez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EC68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>
                <a:off x="5502344" y="3129808"/>
                <a:ext cx="102065" cy="181809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765" extrusionOk="0">
                    <a:moveTo>
                      <a:pt x="494" y="0"/>
                    </a:moveTo>
                    <a:lnTo>
                      <a:pt x="329" y="1449"/>
                    </a:lnTo>
                    <a:lnTo>
                      <a:pt x="1" y="4361"/>
                    </a:lnTo>
                    <a:lnTo>
                      <a:pt x="16" y="4361"/>
                    </a:lnTo>
                    <a:lnTo>
                      <a:pt x="509" y="4765"/>
                    </a:lnTo>
                    <a:lnTo>
                      <a:pt x="882" y="4242"/>
                    </a:lnTo>
                    <a:cubicBezTo>
                      <a:pt x="912" y="4212"/>
                      <a:pt x="942" y="4197"/>
                      <a:pt x="986" y="4182"/>
                    </a:cubicBezTo>
                    <a:cubicBezTo>
                      <a:pt x="1016" y="4182"/>
                      <a:pt x="1061" y="4197"/>
                      <a:pt x="1091" y="4212"/>
                    </a:cubicBezTo>
                    <a:lnTo>
                      <a:pt x="1584" y="4615"/>
                    </a:lnTo>
                    <a:lnTo>
                      <a:pt x="1957" y="4093"/>
                    </a:lnTo>
                    <a:cubicBezTo>
                      <a:pt x="1987" y="4063"/>
                      <a:pt x="2017" y="4048"/>
                      <a:pt x="2062" y="4048"/>
                    </a:cubicBezTo>
                    <a:cubicBezTo>
                      <a:pt x="2071" y="4043"/>
                      <a:pt x="2079" y="4042"/>
                      <a:pt x="2088" y="4042"/>
                    </a:cubicBezTo>
                    <a:cubicBezTo>
                      <a:pt x="2108" y="4042"/>
                      <a:pt x="2126" y="4052"/>
                      <a:pt x="2136" y="4063"/>
                    </a:cubicBezTo>
                    <a:cubicBezTo>
                      <a:pt x="2151" y="4063"/>
                      <a:pt x="2166" y="4078"/>
                      <a:pt x="2166" y="4078"/>
                    </a:cubicBezTo>
                    <a:lnTo>
                      <a:pt x="2674" y="4481"/>
                    </a:lnTo>
                    <a:lnTo>
                      <a:pt x="2659" y="4391"/>
                    </a:lnTo>
                    <a:lnTo>
                      <a:pt x="1196" y="1419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5500627" y="3283990"/>
                <a:ext cx="227976" cy="689194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8063" extrusionOk="0">
                    <a:moveTo>
                      <a:pt x="2133" y="1"/>
                    </a:moveTo>
                    <a:cubicBezTo>
                      <a:pt x="2124" y="1"/>
                      <a:pt x="2116" y="2"/>
                      <a:pt x="2107" y="7"/>
                    </a:cubicBezTo>
                    <a:cubicBezTo>
                      <a:pt x="2062" y="7"/>
                      <a:pt x="2032" y="22"/>
                      <a:pt x="2002" y="66"/>
                    </a:cubicBezTo>
                    <a:lnTo>
                      <a:pt x="1629" y="574"/>
                    </a:lnTo>
                    <a:lnTo>
                      <a:pt x="1136" y="171"/>
                    </a:lnTo>
                    <a:cubicBezTo>
                      <a:pt x="1106" y="156"/>
                      <a:pt x="1061" y="141"/>
                      <a:pt x="1031" y="141"/>
                    </a:cubicBezTo>
                    <a:cubicBezTo>
                      <a:pt x="987" y="156"/>
                      <a:pt x="957" y="171"/>
                      <a:pt x="927" y="201"/>
                    </a:cubicBezTo>
                    <a:lnTo>
                      <a:pt x="554" y="724"/>
                    </a:lnTo>
                    <a:lnTo>
                      <a:pt x="61" y="320"/>
                    </a:lnTo>
                    <a:lnTo>
                      <a:pt x="46" y="320"/>
                    </a:lnTo>
                    <a:lnTo>
                      <a:pt x="16" y="649"/>
                    </a:lnTo>
                    <a:lnTo>
                      <a:pt x="1" y="709"/>
                    </a:lnTo>
                    <a:lnTo>
                      <a:pt x="2973" y="16868"/>
                    </a:lnTo>
                    <a:lnTo>
                      <a:pt x="3197" y="18063"/>
                    </a:lnTo>
                    <a:lnTo>
                      <a:pt x="5975" y="17555"/>
                    </a:lnTo>
                    <a:lnTo>
                      <a:pt x="5751" y="16360"/>
                    </a:lnTo>
                    <a:lnTo>
                      <a:pt x="2779" y="768"/>
                    </a:lnTo>
                    <a:lnTo>
                      <a:pt x="2719" y="440"/>
                    </a:lnTo>
                    <a:lnTo>
                      <a:pt x="2211" y="37"/>
                    </a:lnTo>
                    <a:cubicBezTo>
                      <a:pt x="2211" y="22"/>
                      <a:pt x="2196" y="22"/>
                      <a:pt x="2181" y="22"/>
                    </a:cubicBezTo>
                    <a:cubicBezTo>
                      <a:pt x="2171" y="11"/>
                      <a:pt x="2153" y="1"/>
                      <a:pt x="21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5493225" y="3283990"/>
                <a:ext cx="118013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1068" extrusionOk="0">
                    <a:moveTo>
                      <a:pt x="2327" y="1"/>
                    </a:moveTo>
                    <a:cubicBezTo>
                      <a:pt x="2318" y="1"/>
                      <a:pt x="2310" y="2"/>
                      <a:pt x="2301" y="7"/>
                    </a:cubicBezTo>
                    <a:cubicBezTo>
                      <a:pt x="2256" y="7"/>
                      <a:pt x="2226" y="22"/>
                      <a:pt x="2211" y="52"/>
                    </a:cubicBezTo>
                    <a:lnTo>
                      <a:pt x="1823" y="574"/>
                    </a:lnTo>
                    <a:lnTo>
                      <a:pt x="1330" y="171"/>
                    </a:lnTo>
                    <a:cubicBezTo>
                      <a:pt x="1300" y="156"/>
                      <a:pt x="1255" y="141"/>
                      <a:pt x="1225" y="141"/>
                    </a:cubicBezTo>
                    <a:cubicBezTo>
                      <a:pt x="1181" y="156"/>
                      <a:pt x="1151" y="171"/>
                      <a:pt x="1121" y="201"/>
                    </a:cubicBezTo>
                    <a:lnTo>
                      <a:pt x="748" y="724"/>
                    </a:lnTo>
                    <a:lnTo>
                      <a:pt x="255" y="320"/>
                    </a:lnTo>
                    <a:lnTo>
                      <a:pt x="240" y="320"/>
                    </a:lnTo>
                    <a:cubicBezTo>
                      <a:pt x="212" y="300"/>
                      <a:pt x="178" y="288"/>
                      <a:pt x="145" y="288"/>
                    </a:cubicBezTo>
                    <a:cubicBezTo>
                      <a:pt x="106" y="288"/>
                      <a:pt x="70" y="303"/>
                      <a:pt x="46" y="335"/>
                    </a:cubicBezTo>
                    <a:cubicBezTo>
                      <a:pt x="1" y="395"/>
                      <a:pt x="16" y="485"/>
                      <a:pt x="75" y="544"/>
                    </a:cubicBezTo>
                    <a:lnTo>
                      <a:pt x="210" y="649"/>
                    </a:lnTo>
                    <a:lnTo>
                      <a:pt x="688" y="1037"/>
                    </a:lnTo>
                    <a:cubicBezTo>
                      <a:pt x="718" y="1067"/>
                      <a:pt x="762" y="1067"/>
                      <a:pt x="792" y="1067"/>
                    </a:cubicBezTo>
                    <a:cubicBezTo>
                      <a:pt x="837" y="1067"/>
                      <a:pt x="867" y="1037"/>
                      <a:pt x="897" y="1007"/>
                    </a:cubicBezTo>
                    <a:lnTo>
                      <a:pt x="1270" y="485"/>
                    </a:lnTo>
                    <a:lnTo>
                      <a:pt x="1763" y="888"/>
                    </a:lnTo>
                    <a:cubicBezTo>
                      <a:pt x="1785" y="910"/>
                      <a:pt x="1815" y="924"/>
                      <a:pt x="1841" y="924"/>
                    </a:cubicBezTo>
                    <a:cubicBezTo>
                      <a:pt x="1851" y="924"/>
                      <a:pt x="1860" y="922"/>
                      <a:pt x="1868" y="918"/>
                    </a:cubicBezTo>
                    <a:cubicBezTo>
                      <a:pt x="1912" y="918"/>
                      <a:pt x="1942" y="903"/>
                      <a:pt x="1972" y="858"/>
                    </a:cubicBezTo>
                    <a:lnTo>
                      <a:pt x="2346" y="350"/>
                    </a:lnTo>
                    <a:lnTo>
                      <a:pt x="2838" y="753"/>
                    </a:lnTo>
                    <a:cubicBezTo>
                      <a:pt x="2865" y="771"/>
                      <a:pt x="2891" y="778"/>
                      <a:pt x="2917" y="778"/>
                    </a:cubicBezTo>
                    <a:cubicBezTo>
                      <a:pt x="2936" y="778"/>
                      <a:pt x="2954" y="775"/>
                      <a:pt x="2973" y="768"/>
                    </a:cubicBezTo>
                    <a:cubicBezTo>
                      <a:pt x="3003" y="768"/>
                      <a:pt x="3033" y="753"/>
                      <a:pt x="3048" y="724"/>
                    </a:cubicBezTo>
                    <a:cubicBezTo>
                      <a:pt x="3092" y="664"/>
                      <a:pt x="3077" y="574"/>
                      <a:pt x="3018" y="529"/>
                    </a:cubicBezTo>
                    <a:lnTo>
                      <a:pt x="2913" y="440"/>
                    </a:lnTo>
                    <a:lnTo>
                      <a:pt x="2405" y="37"/>
                    </a:lnTo>
                    <a:cubicBezTo>
                      <a:pt x="2405" y="22"/>
                      <a:pt x="2390" y="22"/>
                      <a:pt x="2390" y="22"/>
                    </a:cubicBezTo>
                    <a:cubicBezTo>
                      <a:pt x="2369" y="11"/>
                      <a:pt x="2348" y="1"/>
                      <a:pt x="2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5514897" y="3129808"/>
                <a:ext cx="3308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450" extrusionOk="0">
                    <a:moveTo>
                      <a:pt x="165" y="0"/>
                    </a:moveTo>
                    <a:lnTo>
                      <a:pt x="0" y="1449"/>
                    </a:lnTo>
                    <a:lnTo>
                      <a:pt x="867" y="141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5561598" y="3306768"/>
                <a:ext cx="123126" cy="61467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6110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7"/>
                    </a:cubicBezTo>
                    <a:cubicBezTo>
                      <a:pt x="61" y="22"/>
                      <a:pt x="1" y="97"/>
                      <a:pt x="16" y="171"/>
                    </a:cubicBezTo>
                    <a:lnTo>
                      <a:pt x="2928" y="15987"/>
                    </a:lnTo>
                    <a:cubicBezTo>
                      <a:pt x="2942" y="16054"/>
                      <a:pt x="3003" y="16109"/>
                      <a:pt x="3069" y="16109"/>
                    </a:cubicBezTo>
                    <a:cubicBezTo>
                      <a:pt x="3077" y="16109"/>
                      <a:pt x="3085" y="16108"/>
                      <a:pt x="3093" y="16107"/>
                    </a:cubicBezTo>
                    <a:cubicBezTo>
                      <a:pt x="3167" y="16092"/>
                      <a:pt x="3227" y="16017"/>
                      <a:pt x="3212" y="15943"/>
                    </a:cubicBezTo>
                    <a:lnTo>
                      <a:pt x="300" y="112"/>
                    </a:lnTo>
                    <a:cubicBezTo>
                      <a:pt x="285" y="67"/>
                      <a:pt x="255" y="37"/>
                      <a:pt x="225" y="22"/>
                    </a:cubicBezTo>
                    <a:cubicBezTo>
                      <a:pt x="204" y="11"/>
                      <a:pt x="18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5517186" y="3313865"/>
                <a:ext cx="129956" cy="628069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6461" extrusionOk="0">
                    <a:moveTo>
                      <a:pt x="134" y="0"/>
                    </a:moveTo>
                    <a:cubicBezTo>
                      <a:pt x="60" y="15"/>
                      <a:pt x="0" y="90"/>
                      <a:pt x="15" y="165"/>
                    </a:cubicBezTo>
                    <a:lnTo>
                      <a:pt x="3121" y="16339"/>
                    </a:lnTo>
                    <a:cubicBezTo>
                      <a:pt x="3135" y="16406"/>
                      <a:pt x="3196" y="16461"/>
                      <a:pt x="3262" y="16461"/>
                    </a:cubicBezTo>
                    <a:cubicBezTo>
                      <a:pt x="3270" y="16461"/>
                      <a:pt x="3278" y="16460"/>
                      <a:pt x="3286" y="16459"/>
                    </a:cubicBezTo>
                    <a:cubicBezTo>
                      <a:pt x="3360" y="16444"/>
                      <a:pt x="3405" y="16369"/>
                      <a:pt x="3405" y="16294"/>
                    </a:cubicBezTo>
                    <a:lnTo>
                      <a:pt x="299" y="120"/>
                    </a:lnTo>
                    <a:cubicBezTo>
                      <a:pt x="284" y="75"/>
                      <a:pt x="269" y="30"/>
                      <a:pt x="224" y="15"/>
                    </a:cubicBezTo>
                    <a:cubicBezTo>
                      <a:pt x="194" y="0"/>
                      <a:pt x="164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5595250" y="3906327"/>
                <a:ext cx="155596" cy="68183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1787" extrusionOk="0">
                    <a:moveTo>
                      <a:pt x="3568" y="0"/>
                    </a:moveTo>
                    <a:cubicBezTo>
                      <a:pt x="3549" y="0"/>
                      <a:pt x="3529" y="2"/>
                      <a:pt x="3510" y="5"/>
                    </a:cubicBezTo>
                    <a:lnTo>
                      <a:pt x="3271" y="49"/>
                    </a:lnTo>
                    <a:lnTo>
                      <a:pt x="493" y="557"/>
                    </a:lnTo>
                    <a:lnTo>
                      <a:pt x="344" y="587"/>
                    </a:lnTo>
                    <a:cubicBezTo>
                      <a:pt x="135" y="617"/>
                      <a:pt x="0" y="826"/>
                      <a:pt x="30" y="1035"/>
                    </a:cubicBezTo>
                    <a:lnTo>
                      <a:pt x="105" y="1468"/>
                    </a:lnTo>
                    <a:cubicBezTo>
                      <a:pt x="145" y="1658"/>
                      <a:pt x="309" y="1786"/>
                      <a:pt x="495" y="1786"/>
                    </a:cubicBezTo>
                    <a:cubicBezTo>
                      <a:pt x="514" y="1786"/>
                      <a:pt x="533" y="1785"/>
                      <a:pt x="553" y="1782"/>
                    </a:cubicBezTo>
                    <a:lnTo>
                      <a:pt x="717" y="1752"/>
                    </a:lnTo>
                    <a:lnTo>
                      <a:pt x="3495" y="1244"/>
                    </a:lnTo>
                    <a:lnTo>
                      <a:pt x="3719" y="1199"/>
                    </a:lnTo>
                    <a:cubicBezTo>
                      <a:pt x="3928" y="1170"/>
                      <a:pt x="4077" y="960"/>
                      <a:pt x="4033" y="751"/>
                    </a:cubicBezTo>
                    <a:lnTo>
                      <a:pt x="3958" y="318"/>
                    </a:lnTo>
                    <a:cubicBezTo>
                      <a:pt x="3917" y="129"/>
                      <a:pt x="3754" y="0"/>
                      <a:pt x="3568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5441945" y="3604487"/>
                <a:ext cx="731164" cy="72952"/>
              </a:xfrm>
              <a:custGeom>
                <a:avLst/>
                <a:gdLst/>
                <a:ahLst/>
                <a:cxnLst/>
                <a:rect l="l" t="t" r="r" b="b"/>
                <a:pathLst>
                  <a:path w="19163" h="1912" fill="none" extrusionOk="0">
                    <a:moveTo>
                      <a:pt x="19162" y="60"/>
                    </a:moveTo>
                    <a:cubicBezTo>
                      <a:pt x="19162" y="60"/>
                      <a:pt x="19162" y="60"/>
                      <a:pt x="19162" y="75"/>
                    </a:cubicBezTo>
                    <a:cubicBezTo>
                      <a:pt x="18669" y="1105"/>
                      <a:pt x="14562" y="1912"/>
                      <a:pt x="9589" y="1912"/>
                    </a:cubicBezTo>
                    <a:cubicBezTo>
                      <a:pt x="4601" y="1912"/>
                      <a:pt x="344" y="1075"/>
                      <a:pt x="1" y="0"/>
                    </a:cubicBez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5441373" y="3604487"/>
                <a:ext cx="731737" cy="843378"/>
              </a:xfrm>
              <a:custGeom>
                <a:avLst/>
                <a:gdLst/>
                <a:ahLst/>
                <a:cxnLst/>
                <a:rect l="l" t="t" r="r" b="b"/>
                <a:pathLst>
                  <a:path w="19178" h="22104" extrusionOk="0">
                    <a:moveTo>
                      <a:pt x="1" y="0"/>
                    </a:moveTo>
                    <a:lnTo>
                      <a:pt x="1599" y="22104"/>
                    </a:lnTo>
                    <a:lnTo>
                      <a:pt x="16265" y="22104"/>
                    </a:lnTo>
                    <a:lnTo>
                      <a:pt x="19177" y="75"/>
                    </a:lnTo>
                    <a:lnTo>
                      <a:pt x="19177" y="75"/>
                    </a:lnTo>
                    <a:cubicBezTo>
                      <a:pt x="18684" y="1105"/>
                      <a:pt x="14682" y="1912"/>
                      <a:pt x="9604" y="1912"/>
                    </a:cubicBezTo>
                    <a:cubicBezTo>
                      <a:pt x="4511" y="1912"/>
                      <a:pt x="359" y="107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7"/>
            <p:cNvSpPr/>
            <p:nvPr/>
          </p:nvSpPr>
          <p:spPr>
            <a:xfrm rot="405879">
              <a:off x="7763983" y="3643019"/>
              <a:ext cx="367919" cy="387762"/>
            </a:xfrm>
            <a:custGeom>
              <a:avLst/>
              <a:gdLst/>
              <a:ahLst/>
              <a:cxnLst/>
              <a:rect l="l" t="t" r="r" b="b"/>
              <a:pathLst>
                <a:path w="9679" h="10201" fill="none" extrusionOk="0">
                  <a:moveTo>
                    <a:pt x="1255" y="1837"/>
                  </a:moveTo>
                  <a:cubicBezTo>
                    <a:pt x="255" y="2584"/>
                    <a:pt x="1" y="4152"/>
                    <a:pt x="703" y="5183"/>
                  </a:cubicBezTo>
                  <a:cubicBezTo>
                    <a:pt x="1330" y="6079"/>
                    <a:pt x="2525" y="6512"/>
                    <a:pt x="2928" y="7527"/>
                  </a:cubicBezTo>
                  <a:cubicBezTo>
                    <a:pt x="3197" y="8170"/>
                    <a:pt x="3092" y="8946"/>
                    <a:pt x="3481" y="9514"/>
                  </a:cubicBezTo>
                  <a:cubicBezTo>
                    <a:pt x="3824" y="9992"/>
                    <a:pt x="4466" y="10201"/>
                    <a:pt x="5034" y="10096"/>
                  </a:cubicBezTo>
                  <a:cubicBezTo>
                    <a:pt x="5616" y="9992"/>
                    <a:pt x="6109" y="9618"/>
                    <a:pt x="6468" y="9155"/>
                  </a:cubicBezTo>
                  <a:cubicBezTo>
                    <a:pt x="7573" y="7647"/>
                    <a:pt x="7110" y="5556"/>
                    <a:pt x="7453" y="3719"/>
                  </a:cubicBezTo>
                  <a:cubicBezTo>
                    <a:pt x="7707" y="2270"/>
                    <a:pt x="8529" y="911"/>
                    <a:pt x="9679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7491325" y="4020828"/>
              <a:ext cx="472748" cy="583169"/>
            </a:xfrm>
            <a:custGeom>
              <a:avLst/>
              <a:gdLst/>
              <a:ahLst/>
              <a:cxnLst/>
              <a:rect l="l" t="t" r="r" b="b"/>
              <a:pathLst>
                <a:path w="10425" h="12860" fill="none" extrusionOk="0">
                  <a:moveTo>
                    <a:pt x="523" y="12307"/>
                  </a:moveTo>
                  <a:cubicBezTo>
                    <a:pt x="0" y="11605"/>
                    <a:pt x="75" y="10604"/>
                    <a:pt x="448" y="9813"/>
                  </a:cubicBezTo>
                  <a:cubicBezTo>
                    <a:pt x="822" y="9021"/>
                    <a:pt x="1449" y="8379"/>
                    <a:pt x="2016" y="7707"/>
                  </a:cubicBezTo>
                  <a:cubicBezTo>
                    <a:pt x="2584" y="7035"/>
                    <a:pt x="3107" y="6288"/>
                    <a:pt x="3241" y="5422"/>
                  </a:cubicBezTo>
                  <a:cubicBezTo>
                    <a:pt x="3346" y="4660"/>
                    <a:pt x="3122" y="3883"/>
                    <a:pt x="3017" y="3122"/>
                  </a:cubicBezTo>
                  <a:cubicBezTo>
                    <a:pt x="2898" y="2360"/>
                    <a:pt x="2913" y="1509"/>
                    <a:pt x="3405" y="911"/>
                  </a:cubicBezTo>
                  <a:cubicBezTo>
                    <a:pt x="4152" y="0"/>
                    <a:pt x="5720" y="179"/>
                    <a:pt x="6557" y="1016"/>
                  </a:cubicBezTo>
                  <a:cubicBezTo>
                    <a:pt x="7393" y="1852"/>
                    <a:pt x="7677" y="3092"/>
                    <a:pt x="7796" y="4257"/>
                  </a:cubicBezTo>
                  <a:cubicBezTo>
                    <a:pt x="7946" y="5810"/>
                    <a:pt x="7871" y="7378"/>
                    <a:pt x="8155" y="8916"/>
                  </a:cubicBezTo>
                  <a:cubicBezTo>
                    <a:pt x="8438" y="10455"/>
                    <a:pt x="9125" y="11993"/>
                    <a:pt x="10425" y="12859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433640">
              <a:off x="7944744" y="3998366"/>
              <a:ext cx="243475" cy="459674"/>
            </a:xfrm>
            <a:custGeom>
              <a:avLst/>
              <a:gdLst/>
              <a:ahLst/>
              <a:cxnLst/>
              <a:rect l="l" t="t" r="r" b="b"/>
              <a:pathLst>
                <a:path w="6677" h="12606" fill="none" extrusionOk="0">
                  <a:moveTo>
                    <a:pt x="6677" y="30"/>
                  </a:moveTo>
                  <a:cubicBezTo>
                    <a:pt x="5676" y="15"/>
                    <a:pt x="4660" y="0"/>
                    <a:pt x="3719" y="344"/>
                  </a:cubicBezTo>
                  <a:cubicBezTo>
                    <a:pt x="2779" y="672"/>
                    <a:pt x="1942" y="1449"/>
                    <a:pt x="1808" y="2435"/>
                  </a:cubicBezTo>
                  <a:cubicBezTo>
                    <a:pt x="1733" y="2987"/>
                    <a:pt x="1882" y="3585"/>
                    <a:pt x="1614" y="4063"/>
                  </a:cubicBezTo>
                  <a:cubicBezTo>
                    <a:pt x="1255" y="4705"/>
                    <a:pt x="269" y="4914"/>
                    <a:pt x="105" y="5646"/>
                  </a:cubicBezTo>
                  <a:cubicBezTo>
                    <a:pt x="1" y="6168"/>
                    <a:pt x="404" y="6661"/>
                    <a:pt x="852" y="6945"/>
                  </a:cubicBezTo>
                  <a:cubicBezTo>
                    <a:pt x="1300" y="7229"/>
                    <a:pt x="1838" y="7408"/>
                    <a:pt x="2196" y="7796"/>
                  </a:cubicBezTo>
                  <a:cubicBezTo>
                    <a:pt x="3152" y="8812"/>
                    <a:pt x="2554" y="10604"/>
                    <a:pt x="3376" y="11739"/>
                  </a:cubicBezTo>
                  <a:cubicBezTo>
                    <a:pt x="3794" y="12322"/>
                    <a:pt x="4586" y="12605"/>
                    <a:pt x="5288" y="12426"/>
                  </a:cubicBezTo>
                  <a:cubicBezTo>
                    <a:pt x="5975" y="12247"/>
                    <a:pt x="6542" y="11635"/>
                    <a:pt x="6647" y="10918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491325" y="3818738"/>
              <a:ext cx="147900" cy="1479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3" name="Picture 2" descr="A yellow and blue logo&#10;&#10;Description automatically generated">
            <a:extLst>
              <a:ext uri="{FF2B5EF4-FFF2-40B4-BE49-F238E27FC236}">
                <a16:creationId xmlns:a16="http://schemas.microsoft.com/office/drawing/2014/main" id="{85EDA072-26CA-5C77-D58B-A0727958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65620F22-179B-53D1-4BCD-855F256B39D5}"/>
              </a:ext>
            </a:extLst>
          </p:cNvPr>
          <p:cNvSpPr txBox="1">
            <a:spLocks/>
          </p:cNvSpPr>
          <p:nvPr/>
        </p:nvSpPr>
        <p:spPr>
          <a:xfrm>
            <a:off x="641209" y="349289"/>
            <a:ext cx="4287630" cy="6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5" name="Google Shape;155;p27">
            <a:extLst>
              <a:ext uri="{FF2B5EF4-FFF2-40B4-BE49-F238E27FC236}">
                <a16:creationId xmlns:a16="http://schemas.microsoft.com/office/drawing/2014/main" id="{44D4853D-4417-BC64-571A-0408AEF32716}"/>
              </a:ext>
            </a:extLst>
          </p:cNvPr>
          <p:cNvSpPr txBox="1">
            <a:spLocks/>
          </p:cNvSpPr>
          <p:nvPr/>
        </p:nvSpPr>
        <p:spPr>
          <a:xfrm>
            <a:off x="580675" y="2471920"/>
            <a:ext cx="2957835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Mata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Kuliah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Analisis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Google Shape;155;p27">
            <a:extLst>
              <a:ext uri="{FF2B5EF4-FFF2-40B4-BE49-F238E27FC236}">
                <a16:creationId xmlns:a16="http://schemas.microsoft.com/office/drawing/2014/main" id="{B6F81974-2BC6-1F50-D61C-DB1558B9562D}"/>
              </a:ext>
            </a:extLst>
          </p:cNvPr>
          <p:cNvSpPr txBox="1">
            <a:spLocks/>
          </p:cNvSpPr>
          <p:nvPr/>
        </p:nvSpPr>
        <p:spPr>
          <a:xfrm>
            <a:off x="580675" y="3500799"/>
            <a:ext cx="2957835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Kelompok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1. Raden Gumilar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Riyansyah</a:t>
            </a:r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Syahrul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Kahfi</a:t>
            </a:r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3. Aris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cahya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maulana</a:t>
            </a:r>
          </a:p>
          <a:p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Kelas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 TI 01MKME001 REGULAR C</a:t>
            </a:r>
          </a:p>
          <a:p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B30278EA-A005-61F8-DD99-AA78931A0AED}"/>
              </a:ext>
            </a:extLst>
          </p:cNvPr>
          <p:cNvSpPr txBox="1">
            <a:spLocks/>
          </p:cNvSpPr>
          <p:nvPr/>
        </p:nvSpPr>
        <p:spPr>
          <a:xfrm>
            <a:off x="3914889" y="2473526"/>
            <a:ext cx="4155144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sv-SE" sz="1200" dirty="0">
                <a:solidFill>
                  <a:schemeClr val="bg1">
                    <a:lumMod val="10000"/>
                  </a:schemeClr>
                </a:solidFill>
              </a:rPr>
              <a:t>Dosen Pengampu : Dr. Achmad Hindasyah, M.Si</a:t>
            </a:r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1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Menerapkan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Pembatas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Subyektif</a:t>
            </a:r>
            <a:r>
              <a:rPr lang="en-US" sz="2000" b="1" dirty="0">
                <a:latin typeface="Arial Black" panose="020B0A04020102020204" pitchFamily="34" charset="0"/>
              </a:rPr>
              <a:t>)</a:t>
            </a:r>
          </a:p>
          <a:p>
            <a:r>
              <a:rPr lang="en-US" sz="2000" b="1" dirty="0">
                <a:latin typeface="Arial Black" panose="020B0A04020102020204" pitchFamily="34" charset="0"/>
              </a:rPr>
              <a:t>       </a:t>
            </a:r>
            <a:r>
              <a:rPr lang="en-US" sz="2000" b="1" dirty="0" err="1">
                <a:latin typeface="Arial Black" panose="020B0A04020102020204" pitchFamily="34" charset="0"/>
              </a:rPr>
              <a:t>Asumsi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Bobot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Barang</a:t>
            </a:r>
            <a:r>
              <a:rPr lang="en-US" sz="2000" b="1" dirty="0">
                <a:latin typeface="Arial Black" panose="020B0A04020102020204" pitchFamily="34" charset="0"/>
              </a:rPr>
              <a:t> : 0 dan 1</a:t>
            </a:r>
            <a:endParaRPr lang="en-ID" sz="2000" b="1" dirty="0">
              <a:latin typeface="Arial Black" panose="020B0A04020102020204" pitchFamily="34" charset="0"/>
            </a:endParaRPr>
          </a:p>
        </p:txBody>
      </p:sp>
      <p:sp>
        <p:nvSpPr>
          <p:cNvPr id="24" name="Google Shape;257;p30">
            <a:extLst>
              <a:ext uri="{FF2B5EF4-FFF2-40B4-BE49-F238E27FC236}">
                <a16:creationId xmlns:a16="http://schemas.microsoft.com/office/drawing/2014/main" id="{430CDA31-EF42-FEEE-A2B3-7C22B3AE7B34}"/>
              </a:ext>
            </a:extLst>
          </p:cNvPr>
          <p:cNvSpPr txBox="1">
            <a:spLocks/>
          </p:cNvSpPr>
          <p:nvPr/>
        </p:nvSpPr>
        <p:spPr>
          <a:xfrm>
            <a:off x="499355" y="2244477"/>
            <a:ext cx="6199638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</a:rPr>
              <a:t>	   </a:t>
            </a:r>
            <a:r>
              <a:rPr lang="en-US" sz="2000" dirty="0" err="1">
                <a:latin typeface="Albert Sans" panose="020B0604020202020204" charset="0"/>
              </a:rPr>
              <a:t>Bobot</a:t>
            </a:r>
            <a:endParaRPr lang="en-US" sz="2000" dirty="0">
              <a:latin typeface="Albert Sans" panose="020B0604020202020204" charset="0"/>
            </a:endParaRPr>
          </a:p>
          <a:p>
            <a:r>
              <a:rPr lang="en-US" sz="2000" dirty="0">
                <a:latin typeface="Albert Sans" panose="020B0604020202020204" charset="0"/>
              </a:rPr>
              <a:t>W1  = 18   X1  = 0</a:t>
            </a:r>
          </a:p>
          <a:p>
            <a:r>
              <a:rPr lang="en-US" sz="2000" i="1" dirty="0">
                <a:latin typeface="Albert Sans" panose="020B0604020202020204" charset="0"/>
              </a:rPr>
              <a:t>W2 = 15   X2 = 1</a:t>
            </a:r>
          </a:p>
          <a:p>
            <a:r>
              <a:rPr lang="en-US" sz="2000" i="1" dirty="0">
                <a:latin typeface="Albert Sans" panose="020B0604020202020204" charset="0"/>
              </a:rPr>
              <a:t>W3 = 10   X3 = 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56C0FA-3CB8-256B-1485-DA375E7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90344"/>
              </p:ext>
            </p:extLst>
          </p:nvPr>
        </p:nvGraphicFramePr>
        <p:xfrm>
          <a:off x="4766369" y="2392035"/>
          <a:ext cx="3709340" cy="259588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067740">
                  <a:extLst>
                    <a:ext uri="{9D8B030D-6E8A-4147-A177-3AD203B41FA5}">
                      <a16:colId xmlns:a16="http://schemas.microsoft.com/office/drawing/2014/main" val="1524539362"/>
                    </a:ext>
                  </a:extLst>
                </a:gridCol>
                <a:gridCol w="1253066">
                  <a:extLst>
                    <a:ext uri="{9D8B030D-6E8A-4147-A177-3AD203B41FA5}">
                      <a16:colId xmlns:a16="http://schemas.microsoft.com/office/drawing/2014/main" val="4071001450"/>
                    </a:ext>
                  </a:extLst>
                </a:gridCol>
                <a:gridCol w="1388534">
                  <a:extLst>
                    <a:ext uri="{9D8B030D-6E8A-4147-A177-3AD203B41FA5}">
                      <a16:colId xmlns:a16="http://schemas.microsoft.com/office/drawing/2014/main" val="1346798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Solusi Ke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X1 , X2 , X3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Wi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1, 1/2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0, 1/5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8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2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578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78BCF0-F8A2-E61A-6BEA-40641229384B}"/>
              </a:ext>
            </a:extLst>
          </p:cNvPr>
          <p:cNvSpPr/>
          <p:nvPr/>
        </p:nvSpPr>
        <p:spPr>
          <a:xfrm>
            <a:off x="4766369" y="3145054"/>
            <a:ext cx="3709340" cy="3188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257;p30">
                <a:extLst>
                  <a:ext uri="{FF2B5EF4-FFF2-40B4-BE49-F238E27FC236}">
                    <a16:creationId xmlns:a16="http://schemas.microsoft.com/office/drawing/2014/main" id="{4D6921E7-283A-ADB5-4882-972FA07CB3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2714" y="2487662"/>
                <a:ext cx="1960579" cy="116844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≤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9" name="Google Shape;257;p30">
                <a:extLst>
                  <a:ext uri="{FF2B5EF4-FFF2-40B4-BE49-F238E27FC236}">
                    <a16:creationId xmlns:a16="http://schemas.microsoft.com/office/drawing/2014/main" id="{4D6921E7-283A-ADB5-4882-972FA07CB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714" y="2487662"/>
                <a:ext cx="1960579" cy="1168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2BB95DC9-FF26-1DE3-EAF1-52F08361680F}"/>
              </a:ext>
            </a:extLst>
          </p:cNvPr>
          <p:cNvSpPr txBox="1">
            <a:spLocks/>
          </p:cNvSpPr>
          <p:nvPr/>
        </p:nvSpPr>
        <p:spPr>
          <a:xfrm>
            <a:off x="553184" y="3899292"/>
            <a:ext cx="6199638" cy="125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</a:rPr>
              <a:t>W3.X3 = M – ((W1.X1)+(W2.X2))</a:t>
            </a:r>
          </a:p>
          <a:p>
            <a:r>
              <a:rPr lang="en-US" sz="2000" dirty="0">
                <a:latin typeface="Albert Sans" panose="020B0604020202020204" charset="0"/>
              </a:rPr>
              <a:t>W3.X3 = 20 – ((18.1)+(15.0))</a:t>
            </a:r>
            <a:endParaRPr lang="en-US" sz="2000" i="1" dirty="0">
              <a:latin typeface="Albert Sans" panose="020B0604020202020204" charset="0"/>
            </a:endParaRPr>
          </a:p>
          <a:p>
            <a:r>
              <a:rPr lang="en-US" sz="2000" dirty="0">
                <a:latin typeface="Albert Sans" panose="020B0604020202020204" charset="0"/>
              </a:rPr>
              <a:t>W3.X3 = 20 – 18 = 2</a:t>
            </a:r>
          </a:p>
          <a:p>
            <a:r>
              <a:rPr lang="en-US" sz="2000" i="1" dirty="0">
                <a:latin typeface="Albert Sans" panose="020B0604020202020204" charset="0"/>
              </a:rPr>
              <a:t>      X3 = 2 / W3 = 2 / 10 = 1/5</a:t>
            </a:r>
          </a:p>
          <a:p>
            <a:endParaRPr lang="en-US" sz="2000" i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9529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2: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Semua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menghubungkan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lengkap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lainnya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1} dan {0, 7}.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antara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kedua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tersebut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dengan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1}.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edge dan vertex 1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8FE7E-124D-73FF-CA3F-52948F5BBE4E}"/>
              </a:ext>
            </a:extLst>
          </p:cNvPr>
          <p:cNvSpPr txBox="1"/>
          <p:nvPr/>
        </p:nvSpPr>
        <p:spPr>
          <a:xfrm>
            <a:off x="1780091" y="4685150"/>
            <a:ext cx="2251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1 </a:t>
            </a:r>
            <a:r>
              <a:rPr lang="en-ID" dirty="0" err="1"/>
              <a:t>ditambahkan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MST</a:t>
            </a:r>
          </a:p>
        </p:txBody>
      </p:sp>
      <p:pic>
        <p:nvPicPr>
          <p:cNvPr id="3074" name="Picture 2" descr="Kotak lampu">
            <a:extLst>
              <a:ext uri="{FF2B5EF4-FFF2-40B4-BE49-F238E27FC236}">
                <a16:creationId xmlns:a16="http://schemas.microsoft.com/office/drawing/2014/main" id="{54FC0FBE-A845-4FBA-6506-ADEEA437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80" y="1312559"/>
            <a:ext cx="5814286" cy="337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3475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Langkah 3: Sisi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menghubungkan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lengkap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lainnya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7}, {1, 7} dan {1, 2}.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antara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sisi-sisi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tersebut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minimumnya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8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merupakan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sisi-sisi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7} dan {1, 2}. Mari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sertakan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7}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7 di MST. </a:t>
            </a:r>
            <a:r>
              <a:rPr lang="en-ID" sz="1200" dirty="0">
                <a:solidFill>
                  <a:srgbClr val="0D0D0D"/>
                </a:solidFill>
                <a:latin typeface="Abadi" panose="020B0604020104020204" pitchFamily="34" charset="0"/>
              </a:rPr>
              <a:t>B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isa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{1, 2}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2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MST]. 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8FE7E-124D-73FF-CA3F-52948F5BBE4E}"/>
              </a:ext>
            </a:extLst>
          </p:cNvPr>
          <p:cNvSpPr txBox="1"/>
          <p:nvPr/>
        </p:nvSpPr>
        <p:spPr>
          <a:xfrm>
            <a:off x="1772342" y="4638655"/>
            <a:ext cx="2001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7 </a:t>
            </a:r>
            <a:r>
              <a:rPr lang="en-ID" dirty="0" err="1"/>
              <a:t>ditambahkan</a:t>
            </a:r>
            <a:r>
              <a:rPr lang="en-ID" dirty="0"/>
              <a:t> di MST</a:t>
            </a:r>
          </a:p>
        </p:txBody>
      </p:sp>
      <p:pic>
        <p:nvPicPr>
          <p:cNvPr id="4098" name="Picture 2" descr="Kotak lampu">
            <a:extLst>
              <a:ext uri="{FF2B5EF4-FFF2-40B4-BE49-F238E27FC236}">
                <a16:creationId xmlns:a16="http://schemas.microsoft.com/office/drawing/2014/main" id="{6D0CC3EC-C9F9-FA2E-5623-1DE3C1FD8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147" y="1497544"/>
            <a:ext cx="5415218" cy="31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934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4: Sisi-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menghubungkan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lengkap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dengan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pinggiran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{1, 2}, {7, 6} dan {7, 8}.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Tambahkan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{7, 6}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6 pada MST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karena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memiliki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paling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kecil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(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yaitu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1).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5122" name="Picture 2" descr="Kotak lampu">
            <a:extLst>
              <a:ext uri="{FF2B5EF4-FFF2-40B4-BE49-F238E27FC236}">
                <a16:creationId xmlns:a16="http://schemas.microsoft.com/office/drawing/2014/main" id="{B243F2F6-97C0-83AB-D40D-33A577F7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13" y="1364610"/>
            <a:ext cx="5465574" cy="317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DCC45-FF9C-144D-7807-0785833F3433}"/>
              </a:ext>
            </a:extLst>
          </p:cNvPr>
          <p:cNvSpPr txBox="1"/>
          <p:nvPr/>
        </p:nvSpPr>
        <p:spPr>
          <a:xfrm>
            <a:off x="1839213" y="4534930"/>
            <a:ext cx="2080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6 </a:t>
            </a:r>
            <a:r>
              <a:rPr lang="en-ID" dirty="0" err="1"/>
              <a:t>ditambahkan</a:t>
            </a:r>
            <a:r>
              <a:rPr lang="en-ID" dirty="0"/>
              <a:t> di MST</a:t>
            </a:r>
          </a:p>
        </p:txBody>
      </p:sp>
    </p:spTree>
    <p:extLst>
      <p:ext uri="{BB962C8B-B14F-4D97-AF65-F5344CB8AC3E}">
        <p14:creationId xmlns:p14="http://schemas.microsoft.com/office/powerpoint/2010/main" val="34131953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5: Sisi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penghubungnya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sekarang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{7, 8}, {1, 2}, {6, 8} dan {6, 5}.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Sertakan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{6, 5}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5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karena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tersebut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memiliki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(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yaitu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2)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antara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keduanya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DCC45-FF9C-144D-7807-0785833F3433}"/>
              </a:ext>
            </a:extLst>
          </p:cNvPr>
          <p:cNvSpPr txBox="1"/>
          <p:nvPr/>
        </p:nvSpPr>
        <p:spPr>
          <a:xfrm>
            <a:off x="1839213" y="4534930"/>
            <a:ext cx="2577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Sertakan simpul 5 di MST</a:t>
            </a:r>
            <a:endParaRPr lang="en-ID" dirty="0"/>
          </a:p>
        </p:txBody>
      </p:sp>
      <p:pic>
        <p:nvPicPr>
          <p:cNvPr id="6146" name="Picture 2" descr="Kotak lampu">
            <a:extLst>
              <a:ext uri="{FF2B5EF4-FFF2-40B4-BE49-F238E27FC236}">
                <a16:creationId xmlns:a16="http://schemas.microsoft.com/office/drawing/2014/main" id="{23BEA3C8-FB43-12E7-37F9-1B43A83B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971" y="1287442"/>
            <a:ext cx="5496571" cy="31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205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6: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antara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edge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penghubung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saat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ini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edge {5, 2}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memiliki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itu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2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DCC45-FF9C-144D-7807-0785833F3433}"/>
              </a:ext>
            </a:extLst>
          </p:cNvPr>
          <p:cNvSpPr txBox="1"/>
          <p:nvPr/>
        </p:nvSpPr>
        <p:spPr>
          <a:xfrm>
            <a:off x="1839213" y="4534930"/>
            <a:ext cx="2577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1" dirty="0">
                <a:solidFill>
                  <a:srgbClr val="273239"/>
                </a:solidFill>
                <a:effectLst/>
                <a:highlight>
                  <a:srgbClr val="F9F9F9"/>
                </a:highlight>
                <a:latin typeface="Nunito" pitchFamily="2" charset="0"/>
              </a:rPr>
              <a:t>Sertakan simpul 2 di MST</a:t>
            </a:r>
            <a:endParaRPr lang="en-ID" dirty="0"/>
          </a:p>
        </p:txBody>
      </p:sp>
      <p:pic>
        <p:nvPicPr>
          <p:cNvPr id="7170" name="Picture 2" descr="Kotak lampu">
            <a:extLst>
              <a:ext uri="{FF2B5EF4-FFF2-40B4-BE49-F238E27FC236}">
                <a16:creationId xmlns:a16="http://schemas.microsoft.com/office/drawing/2014/main" id="{ED884932-D10A-1216-D5D2-EA20D676D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32" y="1229762"/>
            <a:ext cx="5698049" cy="33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5515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7: Sisi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penghubung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antara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lengkap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lainnya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{2, 8}, {2, 3}, {5, 3} dan {5, 4}. Sisi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dengan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{2, 8}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memiliki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2.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ini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8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8194" name="Picture 2" descr="Kotak lampu">
            <a:extLst>
              <a:ext uri="{FF2B5EF4-FFF2-40B4-BE49-F238E27FC236}">
                <a16:creationId xmlns:a16="http://schemas.microsoft.com/office/drawing/2014/main" id="{3BFE500E-4C77-5657-205B-E09E7B1D8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45" y="1288805"/>
            <a:ext cx="5758832" cy="33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118C6F-02B9-E868-F828-D4DD4876E74C}"/>
              </a:ext>
            </a:extLst>
          </p:cNvPr>
          <p:cNvSpPr txBox="1"/>
          <p:nvPr/>
        </p:nvSpPr>
        <p:spPr>
          <a:xfrm>
            <a:off x="1904077" y="4672290"/>
            <a:ext cx="2483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simpul 8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992944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8: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Lihat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sini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bahwa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{7, 8} dan {2, 3}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keduanya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memiliki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sama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Tapi 7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sudah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bagian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mempertimbangkan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{2, 3}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sisi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tersebut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serta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3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18C6F-02B9-E868-F828-D4DD4876E74C}"/>
              </a:ext>
            </a:extLst>
          </p:cNvPr>
          <p:cNvSpPr txBox="1"/>
          <p:nvPr/>
        </p:nvSpPr>
        <p:spPr>
          <a:xfrm>
            <a:off x="1904076" y="4672290"/>
            <a:ext cx="2342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Sertakan simpul 3 di MST</a:t>
            </a:r>
            <a:endParaRPr lang="en-ID" dirty="0"/>
          </a:p>
        </p:txBody>
      </p:sp>
      <p:pic>
        <p:nvPicPr>
          <p:cNvPr id="9218" name="Picture 2" descr="Kotak lampu">
            <a:extLst>
              <a:ext uri="{FF2B5EF4-FFF2-40B4-BE49-F238E27FC236}">
                <a16:creationId xmlns:a16="http://schemas.microsoft.com/office/drawing/2014/main" id="{19992E94-67CA-C037-9290-3483880D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20" y="1279693"/>
            <a:ext cx="5589560" cy="32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71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9: Hanya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4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tersisa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untuk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Sisi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lengkap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4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{3, 4}.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18C6F-02B9-E868-F828-D4DD4876E74C}"/>
              </a:ext>
            </a:extLst>
          </p:cNvPr>
          <p:cNvSpPr txBox="1"/>
          <p:nvPr/>
        </p:nvSpPr>
        <p:spPr>
          <a:xfrm>
            <a:off x="1842083" y="4502602"/>
            <a:ext cx="2249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Sertakan simpul 4 di MST</a:t>
            </a:r>
            <a:endParaRPr lang="en-ID" dirty="0"/>
          </a:p>
        </p:txBody>
      </p:sp>
      <p:pic>
        <p:nvPicPr>
          <p:cNvPr id="10242" name="Picture 2" descr="Kotak lampu">
            <a:extLst>
              <a:ext uri="{FF2B5EF4-FFF2-40B4-BE49-F238E27FC236}">
                <a16:creationId xmlns:a16="http://schemas.microsoft.com/office/drawing/2014/main" id="{33E34285-9C5E-5C22-9E87-94B9F2D3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68" y="1053780"/>
            <a:ext cx="5837533" cy="33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415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Struktur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akhir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sebagai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berikut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berat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rusuk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(4 + 8 + 1 + 2 + 4 + 2 + 7 + 9) = 37 .</a:t>
            </a:r>
          </a:p>
          <a:p>
            <a:pPr marL="0" indent="0" algn="just"/>
            <a:endParaRPr lang="en-ID" sz="1200" b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18C6F-02B9-E868-F828-D4DD4876E74C}"/>
              </a:ext>
            </a:extLst>
          </p:cNvPr>
          <p:cNvSpPr txBox="1"/>
          <p:nvPr/>
        </p:nvSpPr>
        <p:spPr>
          <a:xfrm>
            <a:off x="1842082" y="4502602"/>
            <a:ext cx="4488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Struktur MST dibentuk menggunakan metode di atas</a:t>
            </a:r>
            <a:endParaRPr lang="en-ID" dirty="0"/>
          </a:p>
        </p:txBody>
      </p:sp>
      <p:pic>
        <p:nvPicPr>
          <p:cNvPr id="11266" name="Picture 2" descr="Kotak lampu">
            <a:extLst>
              <a:ext uri="{FF2B5EF4-FFF2-40B4-BE49-F238E27FC236}">
                <a16:creationId xmlns:a16="http://schemas.microsoft.com/office/drawing/2014/main" id="{C3185DB5-BFC6-EEF1-03FF-9F2B24BFE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3" y="1156970"/>
            <a:ext cx="5775334" cy="33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5803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Catatan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: Jika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telah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memilih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tepi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{1, 2} pada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ketiga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maka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akan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terlihat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seperti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berikut</a:t>
            </a:r>
            <a:r>
              <a:rPr lang="en-US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</a:t>
            </a:r>
            <a:endParaRPr lang="en-ID" sz="1200" b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18C6F-02B9-E868-F828-D4DD4876E74C}"/>
              </a:ext>
            </a:extLst>
          </p:cNvPr>
          <p:cNvSpPr txBox="1"/>
          <p:nvPr/>
        </p:nvSpPr>
        <p:spPr>
          <a:xfrm>
            <a:off x="1734598" y="4481188"/>
            <a:ext cx="5427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Struktur MST alternatif jika telah memilih tepi {1, 2} di MST</a:t>
            </a:r>
            <a:endParaRPr lang="en-ID" dirty="0"/>
          </a:p>
        </p:txBody>
      </p:sp>
      <p:pic>
        <p:nvPicPr>
          <p:cNvPr id="12290" name="Picture 2" descr="Kotak lampu">
            <a:extLst>
              <a:ext uri="{FF2B5EF4-FFF2-40B4-BE49-F238E27FC236}">
                <a16:creationId xmlns:a16="http://schemas.microsoft.com/office/drawing/2014/main" id="{41A652C0-45D3-AF09-2060-CCE3DDDA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98" y="1084776"/>
            <a:ext cx="5535317" cy="321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8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1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Menerapkan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Pembatas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Subyektif</a:t>
            </a:r>
            <a:r>
              <a:rPr lang="en-US" sz="2000" b="1" dirty="0">
                <a:latin typeface="Arial Black" panose="020B0A04020102020204" pitchFamily="34" charset="0"/>
              </a:rPr>
              <a:t>)</a:t>
            </a:r>
          </a:p>
          <a:p>
            <a:r>
              <a:rPr lang="en-US" sz="2000" b="1" dirty="0">
                <a:latin typeface="Arial Black" panose="020B0A04020102020204" pitchFamily="34" charset="0"/>
              </a:rPr>
              <a:t>       </a:t>
            </a:r>
            <a:r>
              <a:rPr lang="en-US" sz="2000" b="1" dirty="0" err="1">
                <a:latin typeface="Arial Black" panose="020B0A04020102020204" pitchFamily="34" charset="0"/>
              </a:rPr>
              <a:t>Asumsi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Bobot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Barang</a:t>
            </a:r>
            <a:r>
              <a:rPr lang="en-US" sz="2000" b="1" dirty="0">
                <a:latin typeface="Arial Black" panose="020B0A04020102020204" pitchFamily="34" charset="0"/>
              </a:rPr>
              <a:t> : 0 dan 1</a:t>
            </a:r>
            <a:endParaRPr lang="en-ID" sz="2000" b="1" dirty="0">
              <a:latin typeface="Arial Black" panose="020B0A04020102020204" pitchFamily="34" charset="0"/>
            </a:endParaRPr>
          </a:p>
        </p:txBody>
      </p:sp>
      <p:sp>
        <p:nvSpPr>
          <p:cNvPr id="24" name="Google Shape;257;p30">
            <a:extLst>
              <a:ext uri="{FF2B5EF4-FFF2-40B4-BE49-F238E27FC236}">
                <a16:creationId xmlns:a16="http://schemas.microsoft.com/office/drawing/2014/main" id="{430CDA31-EF42-FEEE-A2B3-7C22B3AE7B34}"/>
              </a:ext>
            </a:extLst>
          </p:cNvPr>
          <p:cNvSpPr txBox="1">
            <a:spLocks/>
          </p:cNvSpPr>
          <p:nvPr/>
        </p:nvSpPr>
        <p:spPr>
          <a:xfrm>
            <a:off x="499355" y="2244477"/>
            <a:ext cx="4267014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lbert Sans" panose="020B0604020202020204" charset="0"/>
              </a:rPr>
              <a:t>Lakukan</a:t>
            </a:r>
            <a:r>
              <a:rPr lang="en-US" sz="2000" dirty="0">
                <a:latin typeface="Albert Sans" panose="020B0604020202020204" charset="0"/>
              </a:rPr>
              <a:t> </a:t>
            </a:r>
            <a:r>
              <a:rPr lang="en-US" sz="2000" dirty="0" err="1">
                <a:latin typeface="Albert Sans" panose="020B0604020202020204" charset="0"/>
              </a:rPr>
              <a:t>Perhitungan</a:t>
            </a:r>
            <a:r>
              <a:rPr lang="en-US" sz="2000" dirty="0">
                <a:latin typeface="Albert Sans" panose="020B0604020202020204" charset="0"/>
              </a:rPr>
              <a:t> </a:t>
            </a:r>
            <a:r>
              <a:rPr lang="en-US" sz="2000" dirty="0" err="1">
                <a:latin typeface="Albert Sans" panose="020B0604020202020204" charset="0"/>
              </a:rPr>
              <a:t>Bobot</a:t>
            </a:r>
            <a:r>
              <a:rPr lang="en-US" sz="2000" dirty="0">
                <a:latin typeface="Albert Sans" panose="020B0604020202020204" charset="0"/>
              </a:rPr>
              <a:t> untuk </a:t>
            </a:r>
            <a:r>
              <a:rPr lang="en-US" sz="2000" dirty="0" err="1">
                <a:latin typeface="Albert Sans" panose="020B0604020202020204" charset="0"/>
              </a:rPr>
              <a:t>semua</a:t>
            </a:r>
            <a:r>
              <a:rPr lang="en-US" sz="2000" dirty="0">
                <a:latin typeface="Albert Sans" panose="020B0604020202020204" charset="0"/>
              </a:rPr>
              <a:t> Feasible Solution</a:t>
            </a:r>
            <a:endParaRPr lang="en-US" sz="2000" i="1" dirty="0">
              <a:latin typeface="Albert Sans" panose="020B060402020202020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56C0FA-3CB8-256B-1485-DA375E7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83727"/>
              </p:ext>
            </p:extLst>
          </p:nvPr>
        </p:nvGraphicFramePr>
        <p:xfrm>
          <a:off x="4766369" y="2392035"/>
          <a:ext cx="3709340" cy="259588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067740">
                  <a:extLst>
                    <a:ext uri="{9D8B030D-6E8A-4147-A177-3AD203B41FA5}">
                      <a16:colId xmlns:a16="http://schemas.microsoft.com/office/drawing/2014/main" val="1524539362"/>
                    </a:ext>
                  </a:extLst>
                </a:gridCol>
                <a:gridCol w="1253066">
                  <a:extLst>
                    <a:ext uri="{9D8B030D-6E8A-4147-A177-3AD203B41FA5}">
                      <a16:colId xmlns:a16="http://schemas.microsoft.com/office/drawing/2014/main" val="4071001450"/>
                    </a:ext>
                  </a:extLst>
                </a:gridCol>
                <a:gridCol w="1388534">
                  <a:extLst>
                    <a:ext uri="{9D8B030D-6E8A-4147-A177-3AD203B41FA5}">
                      <a16:colId xmlns:a16="http://schemas.microsoft.com/office/drawing/2014/main" val="1346798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Solusi Ke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X1 , X2 , X3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Wi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1, 1/2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0, 1/5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8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2/15,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2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2/3,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5/18, 1,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5/9, 0,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578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78BCF0-F8A2-E61A-6BEA-40641229384B}"/>
              </a:ext>
            </a:extLst>
          </p:cNvPr>
          <p:cNvSpPr/>
          <p:nvPr/>
        </p:nvSpPr>
        <p:spPr>
          <a:xfrm>
            <a:off x="7569200" y="2775383"/>
            <a:ext cx="465668" cy="22125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965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599865"/>
            <a:ext cx="8348032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bg2"/>
                </a:solidFill>
              </a:rPr>
              <a:t>Langkah-</a:t>
            </a:r>
            <a:r>
              <a:rPr lang="en-ID" sz="1200" dirty="0" err="1">
                <a:solidFill>
                  <a:schemeClr val="bg2"/>
                </a:solidFill>
              </a:rPr>
              <a:t>langkah</a:t>
            </a:r>
            <a:r>
              <a:rPr lang="en-ID" sz="1200" dirty="0">
                <a:solidFill>
                  <a:schemeClr val="bg2"/>
                </a:solidFill>
              </a:rPr>
              <a:t> yang </a:t>
            </a:r>
            <a:r>
              <a:rPr lang="en-ID" sz="1200" dirty="0" err="1">
                <a:solidFill>
                  <a:schemeClr val="bg2"/>
                </a:solidFill>
              </a:rPr>
              <a:t>diberikan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dirty="0" err="1">
                <a:solidFill>
                  <a:schemeClr val="bg2"/>
                </a:solidFill>
              </a:rPr>
              <a:t>untuk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dirty="0" err="1">
                <a:solidFill>
                  <a:schemeClr val="bg2"/>
                </a:solidFill>
              </a:rPr>
              <a:t>memanfaatkan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dirty="0" err="1">
                <a:solidFill>
                  <a:schemeClr val="bg2"/>
                </a:solidFill>
              </a:rPr>
              <a:t>Algoritma</a:t>
            </a:r>
            <a:r>
              <a:rPr lang="en-ID" sz="1200" dirty="0">
                <a:solidFill>
                  <a:schemeClr val="bg2"/>
                </a:solidFill>
              </a:rPr>
              <a:t> Prim yang </a:t>
            </a:r>
            <a:r>
              <a:rPr lang="en-ID" sz="1200" dirty="0" err="1">
                <a:solidFill>
                  <a:schemeClr val="bg2"/>
                </a:solidFill>
              </a:rPr>
              <a:t>disebutkan</a:t>
            </a:r>
            <a:r>
              <a:rPr lang="en-ID" sz="1200" dirty="0">
                <a:solidFill>
                  <a:schemeClr val="bg2"/>
                </a:solidFill>
              </a:rPr>
              <a:t> di </a:t>
            </a:r>
            <a:r>
              <a:rPr lang="en-ID" sz="1200" dirty="0" err="1">
                <a:solidFill>
                  <a:schemeClr val="bg2"/>
                </a:solidFill>
              </a:rPr>
              <a:t>atas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dirty="0" err="1">
                <a:solidFill>
                  <a:schemeClr val="bg2"/>
                </a:solidFill>
              </a:rPr>
              <a:t>untuk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dirty="0" err="1">
                <a:solidFill>
                  <a:schemeClr val="bg2"/>
                </a:solidFill>
              </a:rPr>
              <a:t>mencari</a:t>
            </a:r>
            <a:r>
              <a:rPr lang="en-ID" sz="1200" dirty="0">
                <a:solidFill>
                  <a:schemeClr val="bg2"/>
                </a:solidFill>
              </a:rPr>
              <a:t> MST </a:t>
            </a:r>
            <a:r>
              <a:rPr lang="en-ID" sz="1200" dirty="0" err="1">
                <a:solidFill>
                  <a:schemeClr val="bg2"/>
                </a:solidFill>
              </a:rPr>
              <a:t>suatu</a:t>
            </a:r>
            <a:r>
              <a:rPr lang="en-ID" sz="1200" dirty="0">
                <a:solidFill>
                  <a:schemeClr val="bg2"/>
                </a:solidFill>
              </a:rPr>
              <a:t> </a:t>
            </a:r>
            <a:r>
              <a:rPr lang="en-ID" sz="1200" dirty="0" err="1">
                <a:solidFill>
                  <a:schemeClr val="bg2"/>
                </a:solidFill>
              </a:rPr>
              <a:t>grafik</a:t>
            </a:r>
            <a:r>
              <a:rPr lang="en-ID" sz="1200" dirty="0">
                <a:solidFill>
                  <a:schemeClr val="bg2"/>
                </a:solidFill>
              </a:rPr>
              <a:t>:</a:t>
            </a:r>
            <a:br>
              <a:rPr lang="en-ID" sz="1200" dirty="0">
                <a:solidFill>
                  <a:schemeClr val="bg2"/>
                </a:solidFill>
              </a:rPr>
            </a:br>
            <a:br>
              <a:rPr lang="en-ID" sz="1200" dirty="0">
                <a:solidFill>
                  <a:schemeClr val="bg2"/>
                </a:solidFill>
              </a:rPr>
            </a:br>
            <a:endParaRPr lang="en-ID" sz="1200" dirty="0">
              <a:solidFill>
                <a:schemeClr val="bg2"/>
              </a:solidFill>
            </a:endParaRP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251482"/>
            <a:ext cx="7970517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Buat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satu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set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mstSet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melacak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sudah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termasuk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MST.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Tetapkan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semua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grafik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masukan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.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Inisialisasi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semua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sebagai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INFINITE.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Tetapkan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sebagai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0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pertama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agar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diambil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terlebih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dahulu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.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Meskipun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mstSet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tidak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menyertakan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semua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Pilih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u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tidak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ada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di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mstSet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dan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memiliki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minimum.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Sertakan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Anda di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mstSet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.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Perbarui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dari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semua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berdekatan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dari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u .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memperbarui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lakukan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iterasi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melalui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semua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berdekatan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. 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setiap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berdekatan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v ,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jika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bobot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tepi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uv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lebih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kecil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dari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v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sebelumnya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,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perbarui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sebagai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bobot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uv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Ide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penggunaan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adalah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memilih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tepi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bobot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minimum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dari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potongan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. Nilai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hanya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digunakan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belum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termasuk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MST,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nilai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kunci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untuk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tersebut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menunjukkan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bobot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minimum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tepi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menghubungkannya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ke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himpunan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simpul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yang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termasuk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ID" sz="1100" dirty="0" err="1">
                <a:solidFill>
                  <a:schemeClr val="tx1"/>
                </a:solidFill>
                <a:latin typeface="Abadi" panose="020B0604020104020204" pitchFamily="34" charset="0"/>
              </a:rPr>
              <a:t>dalam</a:t>
            </a:r>
            <a:r>
              <a:rPr lang="en-ID" sz="1100" dirty="0">
                <a:solidFill>
                  <a:schemeClr val="tx1"/>
                </a:solidFill>
                <a:latin typeface="Abadi" panose="020B0604020104020204" pitchFamily="34" charset="0"/>
              </a:rPr>
              <a:t> MST.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38189174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title"/>
          </p:nvPr>
        </p:nvSpPr>
        <p:spPr>
          <a:xfrm>
            <a:off x="1549134" y="769070"/>
            <a:ext cx="5994365" cy="61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IMPELEMTASI SOURCE CODE PHP</a:t>
            </a:r>
            <a:endParaRPr sz="2800" dirty="0"/>
          </a:p>
        </p:txBody>
      </p:sp>
      <p:grpSp>
        <p:nvGrpSpPr>
          <p:cNvPr id="430" name="Google Shape;430;p37"/>
          <p:cNvGrpSpPr/>
          <p:nvPr/>
        </p:nvGrpSpPr>
        <p:grpSpPr>
          <a:xfrm>
            <a:off x="601025" y="4109475"/>
            <a:ext cx="812402" cy="555675"/>
            <a:chOff x="601025" y="4109475"/>
            <a:chExt cx="812402" cy="555675"/>
          </a:xfrm>
        </p:grpSpPr>
        <p:sp>
          <p:nvSpPr>
            <p:cNvPr id="431" name="Google Shape;431;p37"/>
            <p:cNvSpPr/>
            <p:nvPr/>
          </p:nvSpPr>
          <p:spPr>
            <a:xfrm flipH="1">
              <a:off x="748925" y="459832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601025" y="410947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33" name="Google Shape;433;p37"/>
          <p:cNvSpPr/>
          <p:nvPr/>
        </p:nvSpPr>
        <p:spPr>
          <a:xfrm rot="-257646">
            <a:off x="5450074" y="4692099"/>
            <a:ext cx="478063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-9</a:t>
            </a:r>
          </a:p>
        </p:txBody>
      </p:sp>
      <p:sp>
        <p:nvSpPr>
          <p:cNvPr id="434" name="Google Shape;434;p37"/>
          <p:cNvSpPr/>
          <p:nvPr/>
        </p:nvSpPr>
        <p:spPr>
          <a:xfrm rot="805715">
            <a:off x="5822177" y="3582867"/>
            <a:ext cx="466139" cy="354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-5</a:t>
            </a:r>
          </a:p>
        </p:txBody>
      </p:sp>
      <p:sp>
        <p:nvSpPr>
          <p:cNvPr id="455" name="Google Shape;455;p37"/>
          <p:cNvSpPr/>
          <p:nvPr/>
        </p:nvSpPr>
        <p:spPr>
          <a:xfrm>
            <a:off x="8430775" y="321422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yellow and blue logo&#10;&#10;Description automatically generated">
            <a:extLst>
              <a:ext uri="{FF2B5EF4-FFF2-40B4-BE49-F238E27FC236}">
                <a16:creationId xmlns:a16="http://schemas.microsoft.com/office/drawing/2014/main" id="{5EEAA61B-81FB-5D37-605F-3B26BC21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5" name="Google Shape;155;p27">
            <a:extLst>
              <a:ext uri="{FF2B5EF4-FFF2-40B4-BE49-F238E27FC236}">
                <a16:creationId xmlns:a16="http://schemas.microsoft.com/office/drawing/2014/main" id="{75EC270F-7330-3D42-9737-1B846FE65DA4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Rectangle: Rounded Corners 5">
            <a:hlinkClick r:id="rId4" action="ppaction://hlinkfile"/>
            <a:extLst>
              <a:ext uri="{FF2B5EF4-FFF2-40B4-BE49-F238E27FC236}">
                <a16:creationId xmlns:a16="http://schemas.microsoft.com/office/drawing/2014/main" id="{A3E9BE0D-74F9-1500-8AF6-852F0C0DDABE}"/>
              </a:ext>
            </a:extLst>
          </p:cNvPr>
          <p:cNvSpPr/>
          <p:nvPr/>
        </p:nvSpPr>
        <p:spPr>
          <a:xfrm>
            <a:off x="511444" y="1511085"/>
            <a:ext cx="2936929" cy="8679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LIHAT SOURCE CODE PHP</a:t>
            </a:r>
            <a:endParaRPr lang="en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7" name="Google Shape;435;p37"/>
          <p:cNvGrpSpPr/>
          <p:nvPr/>
        </p:nvGrpSpPr>
        <p:grpSpPr>
          <a:xfrm>
            <a:off x="7180963" y="3859355"/>
            <a:ext cx="1628941" cy="1071045"/>
            <a:chOff x="6970075" y="3722775"/>
            <a:chExt cx="1546806" cy="1017040"/>
          </a:xfrm>
        </p:grpSpPr>
        <p:sp>
          <p:nvSpPr>
            <p:cNvPr id="8" name="Google Shape;436;p3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;p3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8;p3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9;p3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0;p3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1;p3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2;p3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;p3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4;p3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5;p3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6;p3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7;p3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3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3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3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3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3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5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3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3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62B54-6DFB-60C9-1316-1B6C8DF91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71" y="2571750"/>
            <a:ext cx="5282518" cy="23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01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B5DD6-119C-5770-9944-C182C2F3CC1B}"/>
              </a:ext>
            </a:extLst>
          </p:cNvPr>
          <p:cNvSpPr txBox="1"/>
          <p:nvPr/>
        </p:nvSpPr>
        <p:spPr>
          <a:xfrm>
            <a:off x="290333" y="721904"/>
            <a:ext cx="8563334" cy="342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Berikut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penjelasan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setiap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simbol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ekspresi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b="1" i="0" dirty="0" err="1">
                <a:solidFill>
                  <a:srgbClr val="0D0D0D"/>
                </a:solidFill>
                <a:effectLst/>
                <a:latin typeface="Söhne"/>
              </a:rPr>
              <a:t>disebutkan</a:t>
            </a:r>
            <a:r>
              <a:rPr lang="en-ID" sz="1200" b="1" i="0" dirty="0">
                <a:solidFill>
                  <a:srgbClr val="0D0D0D"/>
                </a:solidFill>
                <a:effectLst/>
                <a:latin typeface="Söhne"/>
              </a:rPr>
              <a:t> 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MST (Minimum Spanning Tree):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Pohon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menghubungkan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semua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grafik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tanpa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membentuk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siklus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total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bobot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minimum.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mstSet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: Daftar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sudah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dimasukkan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MST.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Nilai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kunci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(key values): Nilai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menunjukkan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seberapa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"mahal"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"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murah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"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menghubungkan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suatu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MST.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INFINITE: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Representasi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nilai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sangat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besar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tak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terhingga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pertama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dipilih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pertama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kali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dimasukkan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MST.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Bobot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(edge weight): Nilai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numerik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menunjukkan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biaya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jarak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antara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dua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grafik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Iterasi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melalui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berdekatan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: Proses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menelusuri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semua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langsung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terhubung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sedang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diproses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Bobot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uv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: Nilai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bobot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menghubungkan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2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200" i="0" dirty="0">
                <a:solidFill>
                  <a:srgbClr val="0D0D0D"/>
                </a:solidFill>
                <a:effectLst/>
                <a:latin typeface="Söhne"/>
              </a:rPr>
              <a:t> u dan v.</a:t>
            </a:r>
          </a:p>
        </p:txBody>
      </p:sp>
    </p:spTree>
    <p:extLst>
      <p:ext uri="{BB962C8B-B14F-4D97-AF65-F5344CB8AC3E}">
        <p14:creationId xmlns:p14="http://schemas.microsoft.com/office/powerpoint/2010/main" val="9622316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2" y="2147732"/>
            <a:ext cx="7366450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dirty="0" err="1"/>
              <a:t>Algoritma</a:t>
            </a:r>
            <a:r>
              <a:rPr lang="en-ID" sz="5400" dirty="0"/>
              <a:t> Dijkstra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9333055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625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bg2"/>
                </a:solidFill>
              </a:rPr>
              <a:t>Definisi</a:t>
            </a:r>
            <a:r>
              <a:rPr lang="en-ID" sz="2400" dirty="0">
                <a:solidFill>
                  <a:schemeClr val="bg2"/>
                </a:solidFill>
              </a:rPr>
              <a:t> </a:t>
            </a:r>
            <a:r>
              <a:rPr lang="en-ID" sz="2400" dirty="0" err="1">
                <a:solidFill>
                  <a:schemeClr val="bg2"/>
                </a:solidFill>
              </a:rPr>
              <a:t>Algoritma</a:t>
            </a:r>
            <a:r>
              <a:rPr lang="en-ID" sz="2400" dirty="0">
                <a:solidFill>
                  <a:schemeClr val="bg2"/>
                </a:solidFill>
              </a:rPr>
              <a:t> Dijkstra’s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252255"/>
            <a:ext cx="827054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Dijkstra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metode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digunakan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menemukan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jalur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terpendek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antara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dua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grafik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berbobot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, di mana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setiap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tepi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memiliki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nilai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numerik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menunjukkan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biaya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atau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jarak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antara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simpul-simpul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terhubung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oleh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tepi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tersebut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ini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dimulai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menetapkan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nilai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jarak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tak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terhingga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setiap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kecuali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awal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sumber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) yang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memiliki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nilai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jarak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0.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Kemudian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langkah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demi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langkah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simpul-simpul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dikunjungi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nilai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jarak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mereka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diperbarui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jika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ditemukan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jalur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lebih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pendek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ini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berlanjut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hingga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semua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telah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dikunjungi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jalur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terpendek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sumber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ke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setiap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lain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telah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700" dirty="0" err="1">
                <a:solidFill>
                  <a:schemeClr val="bg1">
                    <a:lumMod val="10000"/>
                  </a:schemeClr>
                </a:solidFill>
              </a:rPr>
              <a:t>ditemukan</a:t>
            </a:r>
            <a:r>
              <a:rPr lang="en-ID" sz="1700" dirty="0">
                <a:solidFill>
                  <a:schemeClr val="bg1">
                    <a:lumMod val="10000"/>
                  </a:schemeClr>
                </a:solidFill>
              </a:rPr>
              <a:t>. 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5658754" y="4773571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7037419" y="4367419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39464330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34114"/>
            <a:ext cx="3464869" cy="416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bg2"/>
                </a:solidFill>
              </a:rPr>
              <a:t>Sejarah </a:t>
            </a:r>
            <a:r>
              <a:rPr lang="en-ID" sz="1800" dirty="0" err="1">
                <a:solidFill>
                  <a:schemeClr val="bg2"/>
                </a:solidFill>
              </a:rPr>
              <a:t>Algoritma</a:t>
            </a:r>
            <a:r>
              <a:rPr lang="en-ID" sz="1800" dirty="0">
                <a:solidFill>
                  <a:schemeClr val="bg2"/>
                </a:solidFill>
              </a:rPr>
              <a:t> Dijkstra’s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150748"/>
            <a:ext cx="6245239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b="1" dirty="0" err="1"/>
              <a:t>Algoritma</a:t>
            </a:r>
            <a:r>
              <a:rPr lang="en-ID" b="1" dirty="0"/>
              <a:t> Dijkstra </a:t>
            </a:r>
            <a:r>
              <a:rPr lang="en-ID" b="1" dirty="0" err="1"/>
              <a:t>dinamai</a:t>
            </a:r>
            <a:r>
              <a:rPr lang="en-ID" b="1" dirty="0"/>
              <a:t> </a:t>
            </a:r>
            <a:r>
              <a:rPr lang="en-ID" b="1" dirty="0" err="1"/>
              <a:t>sesuai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matematikawan</a:t>
            </a:r>
            <a:r>
              <a:rPr lang="en-ID" b="1" dirty="0"/>
              <a:t> Belanda, </a:t>
            </a:r>
            <a:r>
              <a:rPr lang="en-ID" b="1" dirty="0" err="1"/>
              <a:t>Edsger</a:t>
            </a:r>
            <a:r>
              <a:rPr lang="en-ID" b="1" dirty="0"/>
              <a:t> W. Dijkstra, yang </a:t>
            </a:r>
            <a:r>
              <a:rPr lang="en-ID" b="1" dirty="0" err="1"/>
              <a:t>mengembangkannya</a:t>
            </a:r>
            <a:r>
              <a:rPr lang="en-ID" b="1" dirty="0"/>
              <a:t> pada </a:t>
            </a:r>
            <a:r>
              <a:rPr lang="en-ID" b="1" dirty="0" err="1"/>
              <a:t>tahun</a:t>
            </a:r>
            <a:r>
              <a:rPr lang="en-ID" b="1" dirty="0"/>
              <a:t> 1956 </a:t>
            </a:r>
            <a:r>
              <a:rPr lang="en-ID" b="1" dirty="0" err="1"/>
              <a:t>saat</a:t>
            </a:r>
            <a:r>
              <a:rPr lang="en-ID" b="1" dirty="0"/>
              <a:t> </a:t>
            </a:r>
            <a:r>
              <a:rPr lang="en-ID" b="1" dirty="0" err="1"/>
              <a:t>bekerja</a:t>
            </a:r>
            <a:r>
              <a:rPr lang="en-ID" b="1" dirty="0"/>
              <a:t> di </a:t>
            </a:r>
            <a:r>
              <a:rPr lang="en-ID" b="1" dirty="0" err="1"/>
              <a:t>Mathematisch</a:t>
            </a:r>
            <a:r>
              <a:rPr lang="en-ID" b="1" dirty="0"/>
              <a:t> Centrum di Amsterdam. Dijkstra </a:t>
            </a:r>
            <a:r>
              <a:rPr lang="en-ID" b="1" dirty="0" err="1"/>
              <a:t>merancang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menemukan</a:t>
            </a:r>
            <a:r>
              <a:rPr lang="en-ID" b="1" dirty="0"/>
              <a:t> </a:t>
            </a:r>
            <a:r>
              <a:rPr lang="en-ID" b="1" dirty="0" err="1"/>
              <a:t>jalur</a:t>
            </a:r>
            <a:r>
              <a:rPr lang="en-ID" b="1" dirty="0"/>
              <a:t> </a:t>
            </a:r>
            <a:r>
              <a:rPr lang="en-ID" b="1" dirty="0" err="1"/>
              <a:t>terpendek</a:t>
            </a:r>
            <a:r>
              <a:rPr lang="en-ID" b="1" dirty="0"/>
              <a:t> di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jaringan</a:t>
            </a:r>
            <a:r>
              <a:rPr lang="en-ID" b="1" dirty="0"/>
              <a:t> </a:t>
            </a:r>
            <a:r>
              <a:rPr lang="en-ID" b="1" dirty="0" err="1"/>
              <a:t>telepon</a:t>
            </a:r>
            <a:r>
              <a:rPr lang="en-ID" b="1" dirty="0"/>
              <a:t>. </a:t>
            </a:r>
            <a:r>
              <a:rPr lang="en-ID" b="1" dirty="0" err="1"/>
              <a:t>Algoritma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pertama</a:t>
            </a:r>
            <a:r>
              <a:rPr lang="en-ID" b="1" dirty="0"/>
              <a:t> kali </a:t>
            </a:r>
            <a:r>
              <a:rPr lang="en-ID" b="1" dirty="0" err="1"/>
              <a:t>dipublikasikan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artikel</a:t>
            </a:r>
            <a:r>
              <a:rPr lang="en-ID" b="1" dirty="0"/>
              <a:t> </a:t>
            </a:r>
            <a:r>
              <a:rPr lang="en-ID" b="1" dirty="0" err="1"/>
              <a:t>ilmiahnya</a:t>
            </a:r>
            <a:r>
              <a:rPr lang="en-ID" b="1" dirty="0"/>
              <a:t> pada </a:t>
            </a:r>
            <a:r>
              <a:rPr lang="en-ID" b="1" dirty="0" err="1"/>
              <a:t>tahun</a:t>
            </a:r>
            <a:r>
              <a:rPr lang="en-ID" b="1" dirty="0"/>
              <a:t> 1959. </a:t>
            </a:r>
            <a:r>
              <a:rPr lang="en-ID" b="1" dirty="0" err="1"/>
              <a:t>Sejak</a:t>
            </a:r>
            <a:r>
              <a:rPr lang="en-ID" b="1" dirty="0"/>
              <a:t> </a:t>
            </a:r>
            <a:r>
              <a:rPr lang="en-ID" b="1" dirty="0" err="1"/>
              <a:t>itu</a:t>
            </a:r>
            <a:r>
              <a:rPr lang="en-ID" b="1" dirty="0"/>
              <a:t>, </a:t>
            </a:r>
            <a:r>
              <a:rPr lang="en-ID" b="1" dirty="0" err="1"/>
              <a:t>algoritma</a:t>
            </a:r>
            <a:r>
              <a:rPr lang="en-ID" b="1" dirty="0"/>
              <a:t> Dijkstra </a:t>
            </a:r>
            <a:r>
              <a:rPr lang="en-ID" b="1" dirty="0" err="1"/>
              <a:t>telah</a:t>
            </a:r>
            <a:r>
              <a:rPr lang="en-ID" b="1" dirty="0"/>
              <a:t> </a:t>
            </a:r>
            <a:r>
              <a:rPr lang="en-ID" b="1" dirty="0" err="1"/>
              <a:t>menjadi</a:t>
            </a:r>
            <a:r>
              <a:rPr lang="en-ID" b="1" dirty="0"/>
              <a:t> salah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r>
              <a:rPr lang="en-ID" b="1" dirty="0"/>
              <a:t> yang paling </a:t>
            </a:r>
            <a:r>
              <a:rPr lang="en-ID" b="1" dirty="0" err="1"/>
              <a:t>terkenal</a:t>
            </a:r>
            <a:r>
              <a:rPr lang="en-ID" b="1" dirty="0"/>
              <a:t> dan </a:t>
            </a:r>
            <a:r>
              <a:rPr lang="en-ID" b="1" dirty="0" err="1"/>
              <a:t>sering</a:t>
            </a:r>
            <a:r>
              <a:rPr lang="en-ID" b="1" dirty="0"/>
              <a:t> </a:t>
            </a:r>
            <a:r>
              <a:rPr lang="en-ID" b="1" dirty="0" err="1"/>
              <a:t>digunakan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teori</a:t>
            </a:r>
            <a:r>
              <a:rPr lang="en-ID" b="1" dirty="0"/>
              <a:t> </a:t>
            </a:r>
            <a:r>
              <a:rPr lang="en-ID" b="1" dirty="0" err="1"/>
              <a:t>grafik</a:t>
            </a:r>
            <a:r>
              <a:rPr lang="en-ID" b="1" dirty="0"/>
              <a:t> dan </a:t>
            </a:r>
            <a:r>
              <a:rPr lang="en-ID" b="1" dirty="0" err="1"/>
              <a:t>bidang</a:t>
            </a:r>
            <a:r>
              <a:rPr lang="en-ID" b="1" dirty="0"/>
              <a:t> </a:t>
            </a:r>
            <a:r>
              <a:rPr lang="en-ID" b="1" dirty="0" err="1"/>
              <a:t>terkait</a:t>
            </a:r>
            <a:r>
              <a:rPr lang="en-ID" b="1" dirty="0"/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602203" y="4773279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844885" y="4465763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2" name="Picture 2" descr="GOTO considered joyful | Salon.com">
            <a:extLst>
              <a:ext uri="{FF2B5EF4-FFF2-40B4-BE49-F238E27FC236}">
                <a16:creationId xmlns:a16="http://schemas.microsoft.com/office/drawing/2014/main" id="{FE644800-4A9F-6D18-5984-D805BDF9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80" y="672957"/>
            <a:ext cx="200081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215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685104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Tahapan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Algoritma</a:t>
            </a:r>
            <a:r>
              <a:rPr lang="en-ID" sz="1600" dirty="0">
                <a:solidFill>
                  <a:schemeClr val="bg2"/>
                </a:solidFill>
              </a:rPr>
              <a:t> Dijkstra’s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074023"/>
            <a:ext cx="7970517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Inisialisasi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untuk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setiap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. </a:t>
            </a:r>
            <a:r>
              <a:rPr lang="en-ID" sz="1200" dirty="0" err="1">
                <a:solidFill>
                  <a:schemeClr val="tx1"/>
                </a:solidFill>
              </a:rPr>
              <a:t>Semua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diatur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sebagai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terbatas</a:t>
            </a:r>
            <a:r>
              <a:rPr lang="en-ID" sz="1200" dirty="0">
                <a:solidFill>
                  <a:schemeClr val="tx1"/>
                </a:solidFill>
              </a:rPr>
              <a:t>, </a:t>
            </a:r>
            <a:r>
              <a:rPr lang="en-ID" sz="1200" dirty="0" err="1">
                <a:solidFill>
                  <a:schemeClr val="tx1"/>
                </a:solidFill>
              </a:rPr>
              <a:t>kecuali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untuk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sumber</a:t>
            </a:r>
            <a:r>
              <a:rPr lang="en-ID" sz="1200" dirty="0">
                <a:solidFill>
                  <a:schemeClr val="tx1"/>
                </a:solidFill>
              </a:rPr>
              <a:t> yang </a:t>
            </a:r>
            <a:r>
              <a:rPr lang="en-ID" sz="1200" dirty="0" err="1">
                <a:solidFill>
                  <a:schemeClr val="tx1"/>
                </a:solidFill>
              </a:rPr>
              <a:t>diatur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sebagai</a:t>
            </a:r>
            <a:r>
              <a:rPr lang="en-ID" sz="1200" dirty="0">
                <a:solidFill>
                  <a:schemeClr val="tx1"/>
                </a:solidFill>
              </a:rPr>
              <a:t> 0.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Inisialisasi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himpunan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yang </a:t>
            </a:r>
            <a:r>
              <a:rPr lang="en-ID" sz="1200" dirty="0" err="1">
                <a:solidFill>
                  <a:schemeClr val="tx1"/>
                </a:solidFill>
              </a:rPr>
              <a:t>belum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dikunjungi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Selama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himpunan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yang </a:t>
            </a:r>
            <a:r>
              <a:rPr lang="en-ID" sz="1200" dirty="0" err="1">
                <a:solidFill>
                  <a:schemeClr val="tx1"/>
                </a:solidFill>
              </a:rPr>
              <a:t>belum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dikunjungi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tidak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kosong</a:t>
            </a:r>
            <a:r>
              <a:rPr lang="en-ID" sz="1200" dirty="0">
                <a:solidFill>
                  <a:schemeClr val="tx1"/>
                </a:solidFill>
              </a:rPr>
              <a:t>: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Pilih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dengan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terpendek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sumber</a:t>
            </a:r>
            <a:r>
              <a:rPr lang="en-ID" sz="1200" dirty="0">
                <a:solidFill>
                  <a:schemeClr val="tx1"/>
                </a:solidFill>
              </a:rPr>
              <a:t>. (Pada </a:t>
            </a:r>
            <a:r>
              <a:rPr lang="en-ID" sz="1200" dirty="0" err="1">
                <a:solidFill>
                  <a:schemeClr val="tx1"/>
                </a:solidFill>
              </a:rPr>
              <a:t>langkah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pertama</a:t>
            </a:r>
            <a:r>
              <a:rPr lang="en-ID" sz="1200" dirty="0">
                <a:solidFill>
                  <a:schemeClr val="tx1"/>
                </a:solidFill>
              </a:rPr>
              <a:t>, </a:t>
            </a:r>
            <a:r>
              <a:rPr lang="en-ID" sz="1200" dirty="0" err="1">
                <a:solidFill>
                  <a:schemeClr val="tx1"/>
                </a:solidFill>
              </a:rPr>
              <a:t>ini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adalah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sumber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sendiri</a:t>
            </a:r>
            <a:r>
              <a:rPr lang="en-ID" sz="1200" dirty="0">
                <a:solidFill>
                  <a:schemeClr val="tx1"/>
                </a:solidFill>
              </a:rPr>
              <a:t>.)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Periksa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semua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tetangga</a:t>
            </a:r>
            <a:r>
              <a:rPr lang="en-ID" sz="1200" dirty="0">
                <a:solidFill>
                  <a:schemeClr val="tx1"/>
                </a:solidFill>
              </a:rPr>
              <a:t> yang </a:t>
            </a:r>
            <a:r>
              <a:rPr lang="en-ID" sz="1200" dirty="0" err="1">
                <a:solidFill>
                  <a:schemeClr val="tx1"/>
                </a:solidFill>
              </a:rPr>
              <a:t>belum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dikunjungi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Perbarui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untuk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setiap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tetangga</a:t>
            </a:r>
            <a:r>
              <a:rPr lang="en-ID" sz="1200" dirty="0">
                <a:solidFill>
                  <a:schemeClr val="tx1"/>
                </a:solidFill>
              </a:rPr>
              <a:t>. Jika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baru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lebih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kecil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jarak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sebelumnya</a:t>
            </a:r>
            <a:r>
              <a:rPr lang="en-ID" sz="1200" dirty="0">
                <a:solidFill>
                  <a:schemeClr val="tx1"/>
                </a:solidFill>
              </a:rPr>
              <a:t>, </a:t>
            </a:r>
            <a:r>
              <a:rPr lang="en-ID" sz="1200" dirty="0" err="1">
                <a:solidFill>
                  <a:schemeClr val="tx1"/>
                </a:solidFill>
              </a:rPr>
              <a:t>maka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perbarui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nilainya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Tandai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yang </a:t>
            </a:r>
            <a:r>
              <a:rPr lang="en-ID" sz="1200" dirty="0" err="1">
                <a:solidFill>
                  <a:schemeClr val="tx1"/>
                </a:solidFill>
              </a:rPr>
              <a:t>dipilih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sebagai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sudah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dikunjungi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tx1"/>
                </a:solidFill>
              </a:rPr>
              <a:t>Setelah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semua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dikunjungi</a:t>
            </a:r>
            <a:r>
              <a:rPr lang="en-ID" sz="1200" dirty="0">
                <a:solidFill>
                  <a:schemeClr val="tx1"/>
                </a:solidFill>
              </a:rPr>
              <a:t>, </a:t>
            </a:r>
            <a:r>
              <a:rPr lang="en-ID" sz="1200" dirty="0" err="1">
                <a:solidFill>
                  <a:schemeClr val="tx1"/>
                </a:solidFill>
              </a:rPr>
              <a:t>jalur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terpendek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dari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sumber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ke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setiap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simpul</a:t>
            </a:r>
            <a:r>
              <a:rPr lang="en-ID" sz="1200" dirty="0">
                <a:solidFill>
                  <a:schemeClr val="tx1"/>
                </a:solidFill>
              </a:rPr>
              <a:t> lain </a:t>
            </a:r>
            <a:r>
              <a:rPr lang="en-ID" sz="1200" dirty="0" err="1">
                <a:solidFill>
                  <a:schemeClr val="tx1"/>
                </a:solidFill>
              </a:rPr>
              <a:t>sudah</a:t>
            </a:r>
            <a:r>
              <a:rPr lang="en-ID" sz="1200" dirty="0">
                <a:solidFill>
                  <a:schemeClr val="tx1"/>
                </a:solidFill>
              </a:rPr>
              <a:t> </a:t>
            </a:r>
            <a:r>
              <a:rPr lang="en-ID" sz="1200" dirty="0" err="1">
                <a:solidFill>
                  <a:schemeClr val="tx1"/>
                </a:solidFill>
              </a:rPr>
              <a:t>ditemukan</a:t>
            </a:r>
            <a:r>
              <a:rPr lang="en-ID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045528" y="4778416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827708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84524" y="737386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Impelementasi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Algoritma</a:t>
            </a:r>
            <a:r>
              <a:rPr lang="en-ID" sz="1600" dirty="0">
                <a:solidFill>
                  <a:schemeClr val="bg2"/>
                </a:solidFill>
              </a:rPr>
              <a:t> Dijkstra’s :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05905" y="111743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Untuk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memahami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Algoritma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Dijkstra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ambil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grafik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mencari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jalur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terpendek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sumber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semua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node.</a:t>
            </a:r>
          </a:p>
          <a:p>
            <a:pPr marL="0" indent="0" algn="just"/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Perhatikan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grafik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bawah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ini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src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= 0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2050" name="Picture 2" descr="Kotak lampu">
            <a:extLst>
              <a:ext uri="{FF2B5EF4-FFF2-40B4-BE49-F238E27FC236}">
                <a16:creationId xmlns:a16="http://schemas.microsoft.com/office/drawing/2014/main" id="{9C1C4A98-19EA-B814-FEEC-9337B6FE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4" y="1809176"/>
            <a:ext cx="4868403" cy="243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0D5BE2-0AEA-38E9-8AA9-A74F17C0C687}"/>
              </a:ext>
            </a:extLst>
          </p:cNvPr>
          <p:cNvSpPr txBox="1"/>
          <p:nvPr/>
        </p:nvSpPr>
        <p:spPr>
          <a:xfrm>
            <a:off x="5257800" y="1809176"/>
            <a:ext cx="3707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/>
              <a:t>Keluaran</a:t>
            </a:r>
            <a:r>
              <a:rPr lang="en-ID" sz="1200" dirty="0"/>
              <a:t>: 0 4 12 19 21 11 9 8 14</a:t>
            </a:r>
          </a:p>
          <a:p>
            <a:r>
              <a:rPr lang="en-ID" sz="1200" dirty="0" err="1"/>
              <a:t>Keterangan</a:t>
            </a:r>
            <a:r>
              <a:rPr lang="en-ID" sz="1200" dirty="0"/>
              <a:t>: Jarak 0 </a:t>
            </a:r>
            <a:r>
              <a:rPr lang="en-ID" sz="1200" dirty="0" err="1"/>
              <a:t>ke</a:t>
            </a:r>
            <a:r>
              <a:rPr lang="en-ID" sz="1200" dirty="0"/>
              <a:t> 1 = 4.</a:t>
            </a:r>
          </a:p>
          <a:p>
            <a:r>
              <a:rPr lang="en-ID" sz="1200" dirty="0"/>
              <a:t>Jarak minimum 0 </a:t>
            </a:r>
            <a:r>
              <a:rPr lang="en-ID" sz="1200" dirty="0" err="1"/>
              <a:t>ke</a:t>
            </a:r>
            <a:r>
              <a:rPr lang="en-ID" sz="1200" dirty="0"/>
              <a:t> 2 = 12. 0-&gt;1-&gt;2</a:t>
            </a:r>
          </a:p>
          <a:p>
            <a:r>
              <a:rPr lang="en-ID" sz="1200" dirty="0"/>
              <a:t>Jarak minimum 0 </a:t>
            </a:r>
            <a:r>
              <a:rPr lang="en-ID" sz="1200" dirty="0" err="1"/>
              <a:t>ke</a:t>
            </a:r>
            <a:r>
              <a:rPr lang="en-ID" sz="1200" dirty="0"/>
              <a:t> 3 = 19. 0 -&gt;1-&gt;2-&gt;3</a:t>
            </a:r>
          </a:p>
          <a:p>
            <a:r>
              <a:rPr lang="en-ID" sz="1200" dirty="0"/>
              <a:t>Jarak minimum </a:t>
            </a:r>
            <a:r>
              <a:rPr lang="en-ID" sz="1200" dirty="0" err="1"/>
              <a:t>dari</a:t>
            </a:r>
            <a:r>
              <a:rPr lang="en-ID" sz="1200" dirty="0"/>
              <a:t> 0 </a:t>
            </a:r>
            <a:r>
              <a:rPr lang="en-ID" sz="1200" dirty="0" err="1"/>
              <a:t>hingga</a:t>
            </a:r>
            <a:r>
              <a:rPr lang="en-ID" sz="1200" dirty="0"/>
              <a:t> 4 = 21. 0-&gt;7-&gt;6-&gt;5-&gt;4</a:t>
            </a:r>
          </a:p>
          <a:p>
            <a:r>
              <a:rPr lang="en-ID" sz="1200" dirty="0"/>
              <a:t>Jarak minimum </a:t>
            </a:r>
            <a:r>
              <a:rPr lang="en-ID" sz="1200" dirty="0" err="1"/>
              <a:t>dari</a:t>
            </a:r>
            <a:r>
              <a:rPr lang="en-ID" sz="1200" dirty="0"/>
              <a:t> 0 </a:t>
            </a:r>
            <a:r>
              <a:rPr lang="en-ID" sz="1200" dirty="0" err="1"/>
              <a:t>hingga</a:t>
            </a:r>
            <a:r>
              <a:rPr lang="en-ID" sz="1200" dirty="0"/>
              <a:t> 5 = 11. 0-&gt;7-&gt;6- &gt;5</a:t>
            </a:r>
          </a:p>
          <a:p>
            <a:r>
              <a:rPr lang="en-ID" sz="1200" dirty="0"/>
              <a:t>Jarak minimum </a:t>
            </a:r>
            <a:r>
              <a:rPr lang="en-ID" sz="1200" dirty="0" err="1"/>
              <a:t>dari</a:t>
            </a:r>
            <a:r>
              <a:rPr lang="en-ID" sz="1200" dirty="0"/>
              <a:t> 0 </a:t>
            </a:r>
            <a:r>
              <a:rPr lang="en-ID" sz="1200" dirty="0" err="1"/>
              <a:t>ke</a:t>
            </a:r>
            <a:r>
              <a:rPr lang="en-ID" sz="1200" dirty="0"/>
              <a:t> 6 = 9. 0-&gt;7-&gt;6</a:t>
            </a:r>
          </a:p>
          <a:p>
            <a:r>
              <a:rPr lang="en-ID" sz="1200" dirty="0"/>
              <a:t>Jarak minimum </a:t>
            </a:r>
            <a:r>
              <a:rPr lang="en-ID" sz="1200" dirty="0" err="1"/>
              <a:t>dari</a:t>
            </a:r>
            <a:r>
              <a:rPr lang="en-ID" sz="1200" dirty="0"/>
              <a:t> 0 </a:t>
            </a:r>
            <a:r>
              <a:rPr lang="en-ID" sz="1200" dirty="0" err="1"/>
              <a:t>ke</a:t>
            </a:r>
            <a:r>
              <a:rPr lang="en-ID" sz="1200" dirty="0"/>
              <a:t> 7 = 8. 0-&gt;7</a:t>
            </a:r>
          </a:p>
          <a:p>
            <a:r>
              <a:rPr lang="en-ID" sz="1200" dirty="0"/>
              <a:t>Jarak minimum </a:t>
            </a:r>
            <a:r>
              <a:rPr lang="en-ID" sz="1200" dirty="0" err="1"/>
              <a:t>dari</a:t>
            </a:r>
            <a:r>
              <a:rPr lang="en-ID" sz="1200" dirty="0"/>
              <a:t> 0 </a:t>
            </a:r>
            <a:r>
              <a:rPr lang="en-ID" sz="1200" dirty="0" err="1"/>
              <a:t>ke</a:t>
            </a:r>
            <a:r>
              <a:rPr lang="en-ID" sz="1200" dirty="0"/>
              <a:t> 8 = 14. 0-&gt;1-&gt;2 -&gt;8</a:t>
            </a:r>
          </a:p>
        </p:txBody>
      </p:sp>
    </p:spTree>
    <p:extLst>
      <p:ext uri="{BB962C8B-B14F-4D97-AF65-F5344CB8AC3E}">
        <p14:creationId xmlns:p14="http://schemas.microsoft.com/office/powerpoint/2010/main" val="7403642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1: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Himpunan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awalnya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kosong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ditetapkan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INF, INF, INF, INF, INF, INF, INF}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dengan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INF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menunjukkan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terhingga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Sekarang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dengan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minimum. Vertex 0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sertakan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{0}.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Setelah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memasukkan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0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,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perbarui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berdekatan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Titik-titik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berdekatan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0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1 dan 7. Nilai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1 dan 7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diperbarui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4 dan 8. </a:t>
            </a:r>
          </a:p>
          <a:p>
            <a:pPr marL="0" indent="0" algn="just"/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Subgraf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berikut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menunjukkan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hanya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dengan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berhingga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ditampilkan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Vertikal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SPT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ditampilkan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warna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hijau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3074" name="Picture 2" descr="Kotak lampu">
            <a:extLst>
              <a:ext uri="{FF2B5EF4-FFF2-40B4-BE49-F238E27FC236}">
                <a16:creationId xmlns:a16="http://schemas.microsoft.com/office/drawing/2014/main" id="{904A8B03-4D59-4077-D07B-6B5F9935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024" y="2558456"/>
            <a:ext cx="4843220" cy="242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4706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2: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belum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SPT (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belum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).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1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diambil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ditambahkan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ke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sekarang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1}.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Perbarui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berdekatan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sebesar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1.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2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12 .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4098" name="Picture 2" descr="Kotak lampu">
            <a:extLst>
              <a:ext uri="{FF2B5EF4-FFF2-40B4-BE49-F238E27FC236}">
                <a16:creationId xmlns:a16="http://schemas.microsoft.com/office/drawing/2014/main" id="{88856F72-E70E-5D6B-77A6-FB09ED95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04" y="1936320"/>
            <a:ext cx="5906792" cy="29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6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2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Menerapkan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Tujuan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Obyektif</a:t>
            </a:r>
            <a:r>
              <a:rPr lang="en-US" sz="2000" b="1" dirty="0">
                <a:latin typeface="Arial Black" panose="020B0A04020102020204" pitchFamily="34" charset="0"/>
              </a:rPr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56C0FA-3CB8-256B-1485-DA375E7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697635"/>
              </p:ext>
            </p:extLst>
          </p:nvPr>
        </p:nvGraphicFramePr>
        <p:xfrm>
          <a:off x="4219263" y="2252879"/>
          <a:ext cx="4261239" cy="252984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1524539362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4071001450"/>
                    </a:ext>
                  </a:extLst>
                </a:gridCol>
                <a:gridCol w="1066064">
                  <a:extLst>
                    <a:ext uri="{9D8B030D-6E8A-4147-A177-3AD203B41FA5}">
                      <a16:colId xmlns:a16="http://schemas.microsoft.com/office/drawing/2014/main" val="1346798992"/>
                    </a:ext>
                  </a:extLst>
                </a:gridCol>
                <a:gridCol w="975215">
                  <a:extLst>
                    <a:ext uri="{9D8B030D-6E8A-4147-A177-3AD203B41FA5}">
                      <a16:colId xmlns:a16="http://schemas.microsoft.com/office/drawing/2014/main" val="3627827302"/>
                    </a:ext>
                  </a:extLst>
                </a:gridCol>
              </a:tblGrid>
              <a:tr h="1601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Solusi Ke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X1 , X2 , X3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Wi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Pi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1, 1/2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31,5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0, 1/5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8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2/15,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2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2/3,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5/18, 1,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5/9, 0,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578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1D961155-1A4B-37B9-7F39-B97342F65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942" y="2571750"/>
                <a:ext cx="1545200" cy="1130096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1D961155-1A4B-37B9-7F39-B97342F6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42" y="2571750"/>
                <a:ext cx="1545200" cy="113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57;p30">
            <a:extLst>
              <a:ext uri="{FF2B5EF4-FFF2-40B4-BE49-F238E27FC236}">
                <a16:creationId xmlns:a16="http://schemas.microsoft.com/office/drawing/2014/main" id="{41F0AD01-3246-9CDE-6864-05B749CAE782}"/>
              </a:ext>
            </a:extLst>
          </p:cNvPr>
          <p:cNvSpPr txBox="1">
            <a:spLocks/>
          </p:cNvSpPr>
          <p:nvPr/>
        </p:nvSpPr>
        <p:spPr>
          <a:xfrm>
            <a:off x="1846248" y="2315499"/>
            <a:ext cx="2328512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</a:rPr>
              <a:t>P1  = 25   W1  = 18</a:t>
            </a:r>
          </a:p>
          <a:p>
            <a:r>
              <a:rPr lang="en-US" sz="2000" dirty="0">
                <a:latin typeface="Albert Sans" panose="020B0604020202020204" charset="0"/>
              </a:rPr>
              <a:t>P2 = 24   W2 = 15</a:t>
            </a:r>
          </a:p>
          <a:p>
            <a:r>
              <a:rPr lang="en-US" sz="2000" dirty="0">
                <a:latin typeface="Albert Sans" panose="020B0604020202020204" charset="0"/>
              </a:rPr>
              <a:t>P3 = 15    W3 = 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E3470-A6B7-4A51-4981-767B87105217}"/>
              </a:ext>
            </a:extLst>
          </p:cNvPr>
          <p:cNvSpPr/>
          <p:nvPr/>
        </p:nvSpPr>
        <p:spPr>
          <a:xfrm>
            <a:off x="4351502" y="2590527"/>
            <a:ext cx="4128999" cy="347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Google Shape;257;p30">
            <a:extLst>
              <a:ext uri="{FF2B5EF4-FFF2-40B4-BE49-F238E27FC236}">
                <a16:creationId xmlns:a16="http://schemas.microsoft.com/office/drawing/2014/main" id="{77016D03-58D2-39AB-A79E-ECB3597794A3}"/>
              </a:ext>
            </a:extLst>
          </p:cNvPr>
          <p:cNvSpPr txBox="1">
            <a:spLocks/>
          </p:cNvSpPr>
          <p:nvPr/>
        </p:nvSpPr>
        <p:spPr>
          <a:xfrm>
            <a:off x="251907" y="3136797"/>
            <a:ext cx="4261239" cy="24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Ʃ Pi Xi = (P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(P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(P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= 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(25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(24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(15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1/2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= 0 + 24 + 7,5</a:t>
            </a:r>
          </a:p>
          <a:p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= 31,5</a:t>
            </a:r>
            <a:endParaRPr lang="en-US" sz="200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9896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3: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belum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SPT (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belum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). Vertex 7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sekarang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1, 7}.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Perbarui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berdekatan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sebesar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7. Nilai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6 dan 8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berhingga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( masing-masing 15 dan 9 ). 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5122" name="Picture 2" descr="Kotak lampu">
            <a:extLst>
              <a:ext uri="{FF2B5EF4-FFF2-40B4-BE49-F238E27FC236}">
                <a16:creationId xmlns:a16="http://schemas.microsoft.com/office/drawing/2014/main" id="{11656CFD-D073-9711-BF64-8F59D7895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377" y="1939225"/>
            <a:ext cx="5769245" cy="288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6555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4: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titik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dan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belum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SPT (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belum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termasuk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). Vertex 6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dipilih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Jadi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sekarang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menjadi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{0, 1, 7, 6} 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Perbarui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nilai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berdekatan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sebesar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6. Nilai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jarak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5 dan 8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diperbarui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6146" name="Picture 2" descr="Kotak lampu">
            <a:extLst>
              <a:ext uri="{FF2B5EF4-FFF2-40B4-BE49-F238E27FC236}">
                <a16:creationId xmlns:a16="http://schemas.microsoft.com/office/drawing/2014/main" id="{1DF8ED3E-A114-B9CE-1AB1-E8544C9A4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719" y="1749371"/>
            <a:ext cx="6284562" cy="314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837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>
                <a:solidFill>
                  <a:srgbClr val="0D0D0D"/>
                </a:solidFill>
                <a:latin typeface="Abadi" panose="020B0604020104020204" pitchFamily="34" charset="0"/>
              </a:rPr>
              <a:t>U</a:t>
            </a:r>
            <a:r>
              <a:rPr lang="en-ID" sz="1200" b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atas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sampai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sptSet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mencakup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semua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grafik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diberikan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Akhirnya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mendapatkan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S Shortest Path Tree (SPT)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berikut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7170" name="Picture 2" descr="Kotak lampu">
            <a:extLst>
              <a:ext uri="{FF2B5EF4-FFF2-40B4-BE49-F238E27FC236}">
                <a16:creationId xmlns:a16="http://schemas.microsoft.com/office/drawing/2014/main" id="{C764E8CE-19AC-8AD9-FDFC-C2B65F2D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74" y="1285391"/>
            <a:ext cx="7175715" cy="358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751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title"/>
          </p:nvPr>
        </p:nvSpPr>
        <p:spPr>
          <a:xfrm>
            <a:off x="1549134" y="769070"/>
            <a:ext cx="5994365" cy="61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IMPELEMTASI SOURCE CODE PHP</a:t>
            </a:r>
            <a:endParaRPr sz="2800" dirty="0"/>
          </a:p>
        </p:txBody>
      </p:sp>
      <p:grpSp>
        <p:nvGrpSpPr>
          <p:cNvPr id="430" name="Google Shape;430;p37"/>
          <p:cNvGrpSpPr/>
          <p:nvPr/>
        </p:nvGrpSpPr>
        <p:grpSpPr>
          <a:xfrm>
            <a:off x="601025" y="4109475"/>
            <a:ext cx="812402" cy="555675"/>
            <a:chOff x="601025" y="4109475"/>
            <a:chExt cx="812402" cy="555675"/>
          </a:xfrm>
        </p:grpSpPr>
        <p:sp>
          <p:nvSpPr>
            <p:cNvPr id="431" name="Google Shape;431;p37"/>
            <p:cNvSpPr/>
            <p:nvPr/>
          </p:nvSpPr>
          <p:spPr>
            <a:xfrm flipH="1">
              <a:off x="748925" y="459832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601025" y="410947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34" name="Google Shape;434;p37"/>
          <p:cNvSpPr/>
          <p:nvPr/>
        </p:nvSpPr>
        <p:spPr>
          <a:xfrm rot="805715">
            <a:off x="5822177" y="3582867"/>
            <a:ext cx="466139" cy="354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-5</a:t>
            </a:r>
          </a:p>
        </p:txBody>
      </p:sp>
      <p:sp>
        <p:nvSpPr>
          <p:cNvPr id="455" name="Google Shape;455;p37"/>
          <p:cNvSpPr/>
          <p:nvPr/>
        </p:nvSpPr>
        <p:spPr>
          <a:xfrm>
            <a:off x="8430775" y="321422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yellow and blue logo&#10;&#10;Description automatically generated">
            <a:extLst>
              <a:ext uri="{FF2B5EF4-FFF2-40B4-BE49-F238E27FC236}">
                <a16:creationId xmlns:a16="http://schemas.microsoft.com/office/drawing/2014/main" id="{5EEAA61B-81FB-5D37-605F-3B26BC21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5" name="Google Shape;155;p27">
            <a:extLst>
              <a:ext uri="{FF2B5EF4-FFF2-40B4-BE49-F238E27FC236}">
                <a16:creationId xmlns:a16="http://schemas.microsoft.com/office/drawing/2014/main" id="{75EC270F-7330-3D42-9737-1B846FE65DA4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Rectangle: Rounded Corners 5">
            <a:hlinkClick r:id="rId4" action="ppaction://hlinkfile"/>
            <a:extLst>
              <a:ext uri="{FF2B5EF4-FFF2-40B4-BE49-F238E27FC236}">
                <a16:creationId xmlns:a16="http://schemas.microsoft.com/office/drawing/2014/main" id="{A3E9BE0D-74F9-1500-8AF6-852F0C0DDABE}"/>
              </a:ext>
            </a:extLst>
          </p:cNvPr>
          <p:cNvSpPr/>
          <p:nvPr/>
        </p:nvSpPr>
        <p:spPr>
          <a:xfrm>
            <a:off x="511444" y="1480089"/>
            <a:ext cx="2936929" cy="8679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LIHAT SOURCE CODE PHP</a:t>
            </a:r>
            <a:endParaRPr lang="en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grpSp>
        <p:nvGrpSpPr>
          <p:cNvPr id="7" name="Google Shape;435;p37"/>
          <p:cNvGrpSpPr/>
          <p:nvPr/>
        </p:nvGrpSpPr>
        <p:grpSpPr>
          <a:xfrm>
            <a:off x="7180963" y="3859355"/>
            <a:ext cx="1628941" cy="1071045"/>
            <a:chOff x="6970075" y="3722775"/>
            <a:chExt cx="1546806" cy="1017040"/>
          </a:xfrm>
        </p:grpSpPr>
        <p:sp>
          <p:nvSpPr>
            <p:cNvPr id="8" name="Google Shape;436;p3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;p3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8;p3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9;p3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0;p3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1;p3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2;p3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;p3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4;p3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5;p3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6;p3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7;p3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3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3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3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3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3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5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3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3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1F487B-0242-D7B7-F92B-CF4940078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0" y="2492928"/>
            <a:ext cx="6090946" cy="2491500"/>
          </a:xfrm>
          <a:prstGeom prst="rect">
            <a:avLst/>
          </a:prstGeom>
        </p:spPr>
      </p:pic>
      <p:sp>
        <p:nvSpPr>
          <p:cNvPr id="28" name="Google Shape;433;p37"/>
          <p:cNvSpPr/>
          <p:nvPr/>
        </p:nvSpPr>
        <p:spPr>
          <a:xfrm rot="-257646">
            <a:off x="5450074" y="4692099"/>
            <a:ext cx="478063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373304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B5DD6-119C-5770-9944-C182C2F3CC1B}"/>
              </a:ext>
            </a:extLst>
          </p:cNvPr>
          <p:cNvSpPr txBox="1"/>
          <p:nvPr/>
        </p:nvSpPr>
        <p:spPr>
          <a:xfrm>
            <a:off x="290333" y="721904"/>
            <a:ext cx="8563334" cy="374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Kompleksitas Waktu:</a:t>
            </a:r>
            <a:r>
              <a:rPr lang="pt-BR" sz="16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 O (V</a:t>
            </a:r>
            <a:r>
              <a:rPr lang="pt-BR" sz="1600" b="0" i="0" baseline="3000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pt-BR" sz="16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)</a:t>
            </a:r>
            <a:br>
              <a:rPr lang="pt-BR" sz="1600" dirty="0">
                <a:latin typeface="Abadi" panose="020B0604020104020204" pitchFamily="34" charset="0"/>
              </a:rPr>
            </a:br>
            <a:r>
              <a:rPr lang="pt-BR" sz="1600" b="1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Ruang Tambahan:</a:t>
            </a:r>
            <a:r>
              <a:rPr lang="pt-BR" sz="16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 O (V)</a:t>
            </a:r>
          </a:p>
          <a:p>
            <a:pPr algn="just">
              <a:lnSpc>
                <a:spcPct val="150000"/>
              </a:lnSpc>
            </a:pP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Catatan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Kode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menghitung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jarak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terpendek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tetapi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tidak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menghitung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informasi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jalur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. Buat array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induk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perbarui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array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induk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ketika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jarak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diperbarui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gunakan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menunjukkan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jalur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terpendek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sumber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berbeda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waktu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implementasinya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pt-BR" sz="16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O(V</a:t>
            </a:r>
            <a:r>
              <a:rPr lang="pt-BR" sz="1600" b="0" i="0" baseline="3000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pt-BR" sz="16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. Jika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grafik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masukan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direpresentasikan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menggunakan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daftar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ketetanggaan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,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maka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dapat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direduksi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menjadi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O(E * log V)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bantuan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tumpukan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biner.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Algoritma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Dijkstra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tidak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berfungsi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graf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siklus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berbobot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600" i="0" dirty="0" err="1">
                <a:solidFill>
                  <a:srgbClr val="0D0D0D"/>
                </a:solidFill>
                <a:effectLst/>
                <a:latin typeface="Söhne"/>
              </a:rPr>
              <a:t>negatif</a:t>
            </a:r>
            <a:r>
              <a:rPr lang="en-ID" sz="160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7381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B5DD6-119C-5770-9944-C182C2F3CC1B}"/>
              </a:ext>
            </a:extLst>
          </p:cNvPr>
          <p:cNvSpPr txBox="1"/>
          <p:nvPr/>
        </p:nvSpPr>
        <p:spPr>
          <a:xfrm>
            <a:off x="290333" y="721904"/>
            <a:ext cx="8563334" cy="3787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Berikut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penjelasan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setiap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simbol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ekspresi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800" b="1" i="0" dirty="0" err="1">
                <a:solidFill>
                  <a:srgbClr val="0D0D0D"/>
                </a:solidFill>
                <a:effectLst/>
                <a:latin typeface="Söhne"/>
              </a:rPr>
              <a:t>disebutkan</a:t>
            </a:r>
            <a:r>
              <a:rPr lang="en-ID" sz="1800" b="1" i="0" dirty="0">
                <a:solidFill>
                  <a:srgbClr val="0D0D0D"/>
                </a:solidFill>
                <a:effectLst/>
                <a:latin typeface="Söhne"/>
              </a:rPr>
              <a:t> :</a:t>
            </a:r>
          </a:p>
          <a:p>
            <a:pPr algn="just">
              <a:lnSpc>
                <a:spcPct val="150000"/>
              </a:lnSpc>
            </a:pP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Waktu: </a:t>
            </a:r>
            <a:r>
              <a:rPr lang="pt-BR" sz="18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O (V</a:t>
            </a:r>
            <a:r>
              <a:rPr lang="pt-BR" sz="1800" b="0" i="0" baseline="3000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2</a:t>
            </a:r>
            <a:r>
              <a:rPr lang="pt-BR" sz="1800" b="0" i="0" dirty="0">
                <a:solidFill>
                  <a:srgbClr val="273239"/>
                </a:solidFill>
                <a:effectLst/>
                <a:latin typeface="Abadi" panose="020B0604020104020204" pitchFamily="34" charset="0"/>
              </a:rPr>
              <a:t>)</a:t>
            </a:r>
            <a:r>
              <a:rPr lang="en-ID" sz="180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𝑉</a:t>
            </a:r>
            <a:r>
              <a:rPr lang="en-ID" sz="1800" i="1" dirty="0">
                <a:solidFill>
                  <a:srgbClr val="0D0D0D"/>
                </a:solidFill>
                <a:latin typeface="KaTeX_Math"/>
              </a:rPr>
              <a:t> 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graf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Karena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algoritma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Dijkstra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mencakup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looping nested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setiap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(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𝑉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),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operasi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terkait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waktu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menjadi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𝑂 (𝑉2)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Ruang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Tambahan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𝑂(𝑉)</a:t>
            </a:r>
            <a:r>
              <a:rPr lang="en-ID" sz="1800" b="0" i="1" dirty="0">
                <a:solidFill>
                  <a:srgbClr val="0D0D0D"/>
                </a:solidFill>
                <a:effectLst/>
                <a:latin typeface="KaTeX_Math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Ruang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tambahan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𝑂(𝑉)</a:t>
            </a:r>
            <a:r>
              <a:rPr lang="en-ID" sz="1800" i="1" dirty="0">
                <a:solidFill>
                  <a:srgbClr val="0D0D0D"/>
                </a:solidFill>
                <a:latin typeface="KaTeX_Math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menyimpan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array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jarak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terpendek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(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𝑑𝑖𝑠𝑡</a:t>
            </a:r>
            <a:r>
              <a:rPr lang="en-ID" sz="1800" b="0" i="1" dirty="0" err="1">
                <a:solidFill>
                  <a:srgbClr val="0D0D0D"/>
                </a:solidFill>
                <a:effectLst/>
                <a:latin typeface="KaTeX_Math"/>
              </a:rPr>
              <a:t>dist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), array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menandai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apakah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telah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dimasukkan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ke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pohon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jalur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terpendek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(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KaTeX_Main"/>
              </a:rPr>
              <a:t>𝑠𝑝𝑡𝑆𝑒𝑡</a:t>
            </a:r>
            <a:r>
              <a:rPr lang="en-ID" sz="1800" b="0" i="1" dirty="0" err="1">
                <a:solidFill>
                  <a:srgbClr val="0D0D0D"/>
                </a:solidFill>
                <a:effectLst/>
                <a:latin typeface="KaTeX_Math"/>
              </a:rPr>
              <a:t>sptSet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), dan array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induk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menyimpan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informasi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jalur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sz="1800" b="0" i="0" dirty="0" err="1">
                <a:solidFill>
                  <a:srgbClr val="0D0D0D"/>
                </a:solidFill>
                <a:effectLst/>
                <a:latin typeface="Söhne"/>
              </a:rPr>
              <a:t>terpendek</a:t>
            </a:r>
            <a:r>
              <a:rPr lang="en-ID" sz="18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603668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2" y="2147732"/>
            <a:ext cx="7366450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000" dirty="0"/>
              <a:t>SEKIAN DAN TERIMAKASIH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683482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2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Menerapkan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Tujuan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Obyektif</a:t>
            </a:r>
            <a:r>
              <a:rPr lang="en-US" sz="2000" b="1" dirty="0">
                <a:latin typeface="Arial Black" panose="020B0A04020102020204" pitchFamily="34" charset="0"/>
              </a:rPr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56C0FA-3CB8-256B-1485-DA375E7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941502"/>
              </p:ext>
            </p:extLst>
          </p:nvPr>
        </p:nvGraphicFramePr>
        <p:xfrm>
          <a:off x="4219263" y="2252879"/>
          <a:ext cx="4261239" cy="252984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1524539362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4071001450"/>
                    </a:ext>
                  </a:extLst>
                </a:gridCol>
                <a:gridCol w="1066064">
                  <a:extLst>
                    <a:ext uri="{9D8B030D-6E8A-4147-A177-3AD203B41FA5}">
                      <a16:colId xmlns:a16="http://schemas.microsoft.com/office/drawing/2014/main" val="1346798992"/>
                    </a:ext>
                  </a:extLst>
                </a:gridCol>
                <a:gridCol w="975215">
                  <a:extLst>
                    <a:ext uri="{9D8B030D-6E8A-4147-A177-3AD203B41FA5}">
                      <a16:colId xmlns:a16="http://schemas.microsoft.com/office/drawing/2014/main" val="3627827302"/>
                    </a:ext>
                  </a:extLst>
                </a:gridCol>
              </a:tblGrid>
              <a:tr h="1601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Solusi Ke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X1 , X2 , X3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Wi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Pi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1, 1/2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31,5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0, 1/5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8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2/15,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2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2/3,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5/18, 1,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5/9, 0,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578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1D961155-1A4B-37B9-7F39-B97342F65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6942" y="2571750"/>
                <a:ext cx="1545200" cy="1130096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1D961155-1A4B-37B9-7F39-B97342F65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42" y="2571750"/>
                <a:ext cx="1545200" cy="113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57;p30">
            <a:extLst>
              <a:ext uri="{FF2B5EF4-FFF2-40B4-BE49-F238E27FC236}">
                <a16:creationId xmlns:a16="http://schemas.microsoft.com/office/drawing/2014/main" id="{41F0AD01-3246-9CDE-6864-05B749CAE782}"/>
              </a:ext>
            </a:extLst>
          </p:cNvPr>
          <p:cNvSpPr txBox="1">
            <a:spLocks/>
          </p:cNvSpPr>
          <p:nvPr/>
        </p:nvSpPr>
        <p:spPr>
          <a:xfrm>
            <a:off x="1846248" y="2315499"/>
            <a:ext cx="2328512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</a:rPr>
              <a:t>P1  = 25   W1  = 18</a:t>
            </a:r>
          </a:p>
          <a:p>
            <a:r>
              <a:rPr lang="en-US" sz="2000" dirty="0">
                <a:latin typeface="Albert Sans" panose="020B0604020202020204" charset="0"/>
              </a:rPr>
              <a:t>P2 = 24   W2 = 15</a:t>
            </a:r>
          </a:p>
          <a:p>
            <a:r>
              <a:rPr lang="en-US" sz="2000" dirty="0">
                <a:latin typeface="Albert Sans" panose="020B0604020202020204" charset="0"/>
              </a:rPr>
              <a:t>P3 = 15    W3 = 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E3470-A6B7-4A51-4981-767B87105217}"/>
              </a:ext>
            </a:extLst>
          </p:cNvPr>
          <p:cNvSpPr/>
          <p:nvPr/>
        </p:nvSpPr>
        <p:spPr>
          <a:xfrm>
            <a:off x="4351502" y="2937661"/>
            <a:ext cx="4128999" cy="3474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Google Shape;257;p30">
            <a:extLst>
              <a:ext uri="{FF2B5EF4-FFF2-40B4-BE49-F238E27FC236}">
                <a16:creationId xmlns:a16="http://schemas.microsoft.com/office/drawing/2014/main" id="{77016D03-58D2-39AB-A79E-ECB3597794A3}"/>
              </a:ext>
            </a:extLst>
          </p:cNvPr>
          <p:cNvSpPr txBox="1">
            <a:spLocks/>
          </p:cNvSpPr>
          <p:nvPr/>
        </p:nvSpPr>
        <p:spPr>
          <a:xfrm>
            <a:off x="251907" y="3136797"/>
            <a:ext cx="4261239" cy="24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Ʃ Pi Xi = (P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(P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(P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= 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(25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(24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)+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(15</a:t>
            </a:r>
            <a:r>
              <a:rPr lang="en-US" sz="14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0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1/5</a:t>
            </a:r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= 25 + 0 + 3</a:t>
            </a:r>
          </a:p>
          <a:p>
            <a:r>
              <a:rPr lang="en-US" sz="1800" dirty="0">
                <a:latin typeface="Albert Sans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= 28</a:t>
            </a:r>
            <a:endParaRPr lang="en-US" sz="200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0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2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Menerapkan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Tujuan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Obyektif</a:t>
            </a:r>
            <a:r>
              <a:rPr lang="en-US" sz="2000" b="1" dirty="0">
                <a:latin typeface="Arial Black" panose="020B0A04020102020204" pitchFamily="34" charset="0"/>
              </a:rPr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56C0FA-3CB8-256B-1485-DA375E7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589824"/>
              </p:ext>
            </p:extLst>
          </p:nvPr>
        </p:nvGraphicFramePr>
        <p:xfrm>
          <a:off x="4219263" y="2252879"/>
          <a:ext cx="4261239" cy="252984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040130">
                  <a:extLst>
                    <a:ext uri="{9D8B030D-6E8A-4147-A177-3AD203B41FA5}">
                      <a16:colId xmlns:a16="http://schemas.microsoft.com/office/drawing/2014/main" val="1524539362"/>
                    </a:ext>
                  </a:extLst>
                </a:gridCol>
                <a:gridCol w="1179830">
                  <a:extLst>
                    <a:ext uri="{9D8B030D-6E8A-4147-A177-3AD203B41FA5}">
                      <a16:colId xmlns:a16="http://schemas.microsoft.com/office/drawing/2014/main" val="4071001450"/>
                    </a:ext>
                  </a:extLst>
                </a:gridCol>
                <a:gridCol w="1066064">
                  <a:extLst>
                    <a:ext uri="{9D8B030D-6E8A-4147-A177-3AD203B41FA5}">
                      <a16:colId xmlns:a16="http://schemas.microsoft.com/office/drawing/2014/main" val="1346798992"/>
                    </a:ext>
                  </a:extLst>
                </a:gridCol>
                <a:gridCol w="975215">
                  <a:extLst>
                    <a:ext uri="{9D8B030D-6E8A-4147-A177-3AD203B41FA5}">
                      <a16:colId xmlns:a16="http://schemas.microsoft.com/office/drawing/2014/main" val="3627827302"/>
                    </a:ext>
                  </a:extLst>
                </a:gridCol>
              </a:tblGrid>
              <a:tr h="16010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Solusi Ke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X1 , X2 , X3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Wi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Pi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1, 1/2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31,5</a:t>
                      </a:r>
                      <a:endParaRPr lang="en-ID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0, 1/5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8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2/15,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2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2/3,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31,0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5/18, 1, 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30,9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5/9, 0, 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28,8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57816"/>
                  </a:ext>
                </a:extLst>
              </a:tr>
            </a:tbl>
          </a:graphicData>
        </a:graphic>
      </p:graphicFrame>
      <p:sp>
        <p:nvSpPr>
          <p:cNvPr id="5" name="Google Shape;257;p30">
            <a:extLst>
              <a:ext uri="{FF2B5EF4-FFF2-40B4-BE49-F238E27FC236}">
                <a16:creationId xmlns:a16="http://schemas.microsoft.com/office/drawing/2014/main" id="{795B33F6-A8AC-EEB6-3EB0-632CD56B0944}"/>
              </a:ext>
            </a:extLst>
          </p:cNvPr>
          <p:cNvSpPr txBox="1">
            <a:spLocks/>
          </p:cNvSpPr>
          <p:nvPr/>
        </p:nvSpPr>
        <p:spPr>
          <a:xfrm>
            <a:off x="84487" y="2288320"/>
            <a:ext cx="4267014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lbert Sans" panose="020B0604020202020204" charset="0"/>
              </a:rPr>
              <a:t>Lakukan</a:t>
            </a:r>
            <a:r>
              <a:rPr lang="en-US" sz="2000" dirty="0">
                <a:latin typeface="Albert Sans" panose="020B0604020202020204" charset="0"/>
              </a:rPr>
              <a:t> </a:t>
            </a:r>
            <a:r>
              <a:rPr lang="en-US" sz="2000" dirty="0" err="1">
                <a:latin typeface="Albert Sans" panose="020B0604020202020204" charset="0"/>
              </a:rPr>
              <a:t>Perhitungan</a:t>
            </a:r>
            <a:r>
              <a:rPr lang="en-US" sz="2000" dirty="0">
                <a:latin typeface="Albert Sans" panose="020B0604020202020204" charset="0"/>
              </a:rPr>
              <a:t> untuk </a:t>
            </a:r>
            <a:r>
              <a:rPr lang="en-US" sz="2000" dirty="0" err="1">
                <a:latin typeface="Albert Sans" panose="020B0604020202020204" charset="0"/>
              </a:rPr>
              <a:t>semua</a:t>
            </a:r>
            <a:r>
              <a:rPr lang="en-US" sz="2000" dirty="0">
                <a:latin typeface="Albert Sans" panose="020B0604020202020204" charset="0"/>
              </a:rPr>
              <a:t> Feasible Solution</a:t>
            </a:r>
            <a:endParaRPr lang="en-US" sz="2000" i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93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Masalah Knapsack 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6B98641F-F983-07FA-D383-DB47BC0E543D}"/>
              </a:ext>
            </a:extLst>
          </p:cNvPr>
          <p:cNvSpPr txBox="1">
            <a:spLocks/>
          </p:cNvSpPr>
          <p:nvPr/>
        </p:nvSpPr>
        <p:spPr>
          <a:xfrm>
            <a:off x="206942" y="1978628"/>
            <a:ext cx="7058275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 err="1">
                <a:latin typeface="Arial Black" panose="020B0A04020102020204" pitchFamily="34" charset="0"/>
              </a:rPr>
              <a:t>Fokus</a:t>
            </a:r>
            <a:r>
              <a:rPr lang="en-US" sz="2000" dirty="0">
                <a:latin typeface="Arial Black" panose="020B0A04020102020204" pitchFamily="34" charset="0"/>
              </a:rPr>
              <a:t> pada 3 </a:t>
            </a:r>
            <a:r>
              <a:rPr lang="en-US" sz="2000" dirty="0" err="1">
                <a:latin typeface="Arial Black" panose="020B0A04020102020204" pitchFamily="34" charset="0"/>
              </a:rPr>
              <a:t>Kondisi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Prioritas</a:t>
            </a: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    1. Profit Lebih </a:t>
            </a:r>
            <a:r>
              <a:rPr lang="en-US" sz="2000" dirty="0" err="1">
                <a:latin typeface="Arial Black" panose="020B0A04020102020204" pitchFamily="34" charset="0"/>
              </a:rPr>
              <a:t>Besar</a:t>
            </a: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    2. </a:t>
            </a:r>
            <a:r>
              <a:rPr lang="en-US" sz="2000" dirty="0" err="1">
                <a:latin typeface="Arial Black" panose="020B0A04020102020204" pitchFamily="34" charset="0"/>
              </a:rPr>
              <a:t>Berat</a:t>
            </a:r>
            <a:r>
              <a:rPr lang="en-US" sz="2000" dirty="0">
                <a:latin typeface="Arial Black" panose="020B0A04020102020204" pitchFamily="34" charset="0"/>
              </a:rPr>
              <a:t> Lebih Kecil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3. </a:t>
            </a:r>
            <a:r>
              <a:rPr lang="en-US" sz="2000" dirty="0" err="1">
                <a:latin typeface="Arial Black" panose="020B0A04020102020204" pitchFamily="34" charset="0"/>
              </a:rPr>
              <a:t>Perbandingan</a:t>
            </a:r>
            <a:r>
              <a:rPr lang="en-US" sz="2000" dirty="0">
                <a:latin typeface="Arial Black" panose="020B0A04020102020204" pitchFamily="34" charset="0"/>
              </a:rPr>
              <a:t> Profit/</a:t>
            </a:r>
            <a:r>
              <a:rPr lang="en-US" sz="2000" dirty="0" err="1">
                <a:latin typeface="Arial Black" panose="020B0A04020102020204" pitchFamily="34" charset="0"/>
              </a:rPr>
              <a:t>Berat</a:t>
            </a:r>
            <a:r>
              <a:rPr lang="en-US" sz="2000" dirty="0">
                <a:latin typeface="Arial Black" panose="020B0A04020102020204" pitchFamily="34" charset="0"/>
              </a:rPr>
              <a:t> Lebih </a:t>
            </a:r>
            <a:r>
              <a:rPr lang="en-US" sz="2000" dirty="0" err="1">
                <a:latin typeface="Arial Black" panose="020B0A04020102020204" pitchFamily="34" charset="0"/>
              </a:rPr>
              <a:t>Besar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9CD023C-3C1C-918B-6964-DF042BBBCA4C}"/>
              </a:ext>
            </a:extLst>
          </p:cNvPr>
          <p:cNvSpPr/>
          <p:nvPr/>
        </p:nvSpPr>
        <p:spPr>
          <a:xfrm>
            <a:off x="5655733" y="2571750"/>
            <a:ext cx="1254362" cy="315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Google Shape;257;p30">
            <a:extLst>
              <a:ext uri="{FF2B5EF4-FFF2-40B4-BE49-F238E27FC236}">
                <a16:creationId xmlns:a16="http://schemas.microsoft.com/office/drawing/2014/main" id="{1D558FF0-084A-F2A8-6C24-67E0687FD61D}"/>
              </a:ext>
            </a:extLst>
          </p:cNvPr>
          <p:cNvSpPr txBox="1">
            <a:spLocks/>
          </p:cNvSpPr>
          <p:nvPr/>
        </p:nvSpPr>
        <p:spPr>
          <a:xfrm>
            <a:off x="6734847" y="2175540"/>
            <a:ext cx="2126381" cy="1208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algn="ctr"/>
            <a:r>
              <a:rPr lang="en-US" sz="2800" b="1" dirty="0">
                <a:solidFill>
                  <a:srgbClr val="FF0000"/>
                </a:solidFill>
                <a:latin typeface="Albert Sans" panose="020B0604020202020204" charset="0"/>
              </a:rPr>
              <a:t>Optimal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Albert Sans" panose="020B0604020202020204" charset="0"/>
              </a:rPr>
              <a:t>Solution</a:t>
            </a:r>
            <a:endParaRPr lang="en-ID" sz="2800" b="1" dirty="0">
              <a:solidFill>
                <a:srgbClr val="FF0000"/>
              </a:solidFill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2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Masalah Knapsack 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6B98641F-F983-07FA-D383-DB47BC0E543D}"/>
              </a:ext>
            </a:extLst>
          </p:cNvPr>
          <p:cNvSpPr txBox="1">
            <a:spLocks/>
          </p:cNvSpPr>
          <p:nvPr/>
        </p:nvSpPr>
        <p:spPr>
          <a:xfrm>
            <a:off x="-360325" y="944911"/>
            <a:ext cx="8362873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rial Black" panose="020B0A04020102020204" pitchFamily="34" charset="0"/>
              </a:rPr>
              <a:t>    1. </a:t>
            </a:r>
            <a:r>
              <a:rPr lang="en-US" sz="2000" dirty="0" err="1">
                <a:latin typeface="Arial Black" panose="020B0A04020102020204" pitchFamily="34" charset="0"/>
              </a:rPr>
              <a:t>Prioritaskan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Barang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dengan</a:t>
            </a:r>
            <a:r>
              <a:rPr lang="en-US" sz="2000" dirty="0">
                <a:latin typeface="Arial Black" panose="020B0A04020102020204" pitchFamily="34" charset="0"/>
              </a:rPr>
              <a:t> Profit Lebih </a:t>
            </a:r>
            <a:r>
              <a:rPr lang="en-US" sz="2000" dirty="0" err="1">
                <a:latin typeface="Arial Black" panose="020B0A04020102020204" pitchFamily="34" charset="0"/>
              </a:rPr>
              <a:t>Besar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AD214E1-5A24-4937-9B87-7C03F3AF90B5}"/>
              </a:ext>
            </a:extLst>
          </p:cNvPr>
          <p:cNvSpPr txBox="1">
            <a:spLocks/>
          </p:cNvSpPr>
          <p:nvPr/>
        </p:nvSpPr>
        <p:spPr>
          <a:xfrm>
            <a:off x="355600" y="1731935"/>
            <a:ext cx="1380067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b="1" dirty="0">
                <a:latin typeface="Albert Sans" panose="020B0604020202020204" charset="0"/>
              </a:rPr>
              <a:t>P1  = 25</a:t>
            </a:r>
          </a:p>
          <a:p>
            <a:r>
              <a:rPr lang="en-US" sz="2000" b="1" dirty="0">
                <a:latin typeface="Albert Sans" panose="020B0604020202020204" charset="0"/>
              </a:rPr>
              <a:t>P2 = 24</a:t>
            </a:r>
          </a:p>
          <a:p>
            <a:r>
              <a:rPr lang="en-US" sz="2000" b="1" dirty="0">
                <a:latin typeface="Albert Sans" panose="020B0604020202020204" charset="0"/>
              </a:rPr>
              <a:t>P3 = 15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A448A4-678D-023F-FBBC-B175A0ECD176}"/>
              </a:ext>
            </a:extLst>
          </p:cNvPr>
          <p:cNvSpPr/>
          <p:nvPr/>
        </p:nvSpPr>
        <p:spPr>
          <a:xfrm>
            <a:off x="1557867" y="2125133"/>
            <a:ext cx="1524000" cy="152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127665-DC3F-CFD3-5578-6760FEDBE6DD}"/>
              </a:ext>
            </a:extLst>
          </p:cNvPr>
          <p:cNvSpPr/>
          <p:nvPr/>
        </p:nvSpPr>
        <p:spPr>
          <a:xfrm>
            <a:off x="1557867" y="2760546"/>
            <a:ext cx="1524000" cy="152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oogle Shape;257;p30">
            <a:extLst>
              <a:ext uri="{FF2B5EF4-FFF2-40B4-BE49-F238E27FC236}">
                <a16:creationId xmlns:a16="http://schemas.microsoft.com/office/drawing/2014/main" id="{56B98B1D-2465-C516-28E2-DBB940CA04D8}"/>
              </a:ext>
            </a:extLst>
          </p:cNvPr>
          <p:cNvSpPr txBox="1">
            <a:spLocks/>
          </p:cNvSpPr>
          <p:nvPr/>
        </p:nvSpPr>
        <p:spPr>
          <a:xfrm>
            <a:off x="3114815" y="1731935"/>
            <a:ext cx="4200385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b="1" dirty="0">
                <a:latin typeface="Albert Sans" panose="020B0604020202020204" charset="0"/>
              </a:rPr>
              <a:t>X1  = 1</a:t>
            </a:r>
          </a:p>
          <a:p>
            <a:r>
              <a:rPr lang="en-US" sz="2000" b="1" dirty="0">
                <a:latin typeface="Albert Sans" panose="020B0604020202020204" charset="0"/>
              </a:rPr>
              <a:t>                 P2 = 2/15</a:t>
            </a:r>
          </a:p>
          <a:p>
            <a:r>
              <a:rPr lang="en-US" sz="2000" b="1" dirty="0">
                <a:latin typeface="Albert Sans" panose="020B0604020202020204" charset="0"/>
              </a:rPr>
              <a:t>X3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99594372-6855-CFF4-D0C5-D0F7DC56F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9330" y="2204525"/>
                <a:ext cx="1545200" cy="1130096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99594372-6855-CFF4-D0C5-D0F7DC56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330" y="2204525"/>
                <a:ext cx="1545200" cy="113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257;p30">
            <a:extLst>
              <a:ext uri="{FF2B5EF4-FFF2-40B4-BE49-F238E27FC236}">
                <a16:creationId xmlns:a16="http://schemas.microsoft.com/office/drawing/2014/main" id="{FD0EE251-B870-54D4-DD1D-C5BF3CA0626E}"/>
              </a:ext>
            </a:extLst>
          </p:cNvPr>
          <p:cNvSpPr txBox="1">
            <a:spLocks/>
          </p:cNvSpPr>
          <p:nvPr/>
        </p:nvSpPr>
        <p:spPr>
          <a:xfrm>
            <a:off x="316699" y="2929488"/>
            <a:ext cx="5237434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Albert Sans" panose="020B0604020202020204" charset="0"/>
              </a:rPr>
              <a:t>NILAI PROFIT = 28,2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ED38F8C-A7CA-18DF-57BE-94DCE6C58B47}"/>
              </a:ext>
            </a:extLst>
          </p:cNvPr>
          <p:cNvSpPr/>
          <p:nvPr/>
        </p:nvSpPr>
        <p:spPr>
          <a:xfrm>
            <a:off x="1557867" y="2471397"/>
            <a:ext cx="2777066" cy="152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7133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Masalah Knapsack 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6B98641F-F983-07FA-D383-DB47BC0E543D}"/>
              </a:ext>
            </a:extLst>
          </p:cNvPr>
          <p:cNvSpPr txBox="1">
            <a:spLocks/>
          </p:cNvSpPr>
          <p:nvPr/>
        </p:nvSpPr>
        <p:spPr>
          <a:xfrm>
            <a:off x="-360325" y="944911"/>
            <a:ext cx="8362873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rial Black" panose="020B0A04020102020204" pitchFamily="34" charset="0"/>
              </a:rPr>
              <a:t>    2. </a:t>
            </a:r>
            <a:r>
              <a:rPr lang="en-US" sz="2000" dirty="0" err="1">
                <a:latin typeface="Arial Black" panose="020B0A04020102020204" pitchFamily="34" charset="0"/>
              </a:rPr>
              <a:t>Prioritaskan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Barang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dengan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Berat</a:t>
            </a:r>
            <a:r>
              <a:rPr lang="en-US" sz="2000" dirty="0">
                <a:latin typeface="Arial Black" panose="020B0A04020102020204" pitchFamily="34" charset="0"/>
              </a:rPr>
              <a:t> Lebih Kecil</a:t>
            </a: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AD214E1-5A24-4937-9B87-7C03F3AF90B5}"/>
              </a:ext>
            </a:extLst>
          </p:cNvPr>
          <p:cNvSpPr txBox="1">
            <a:spLocks/>
          </p:cNvSpPr>
          <p:nvPr/>
        </p:nvSpPr>
        <p:spPr>
          <a:xfrm>
            <a:off x="355600" y="1731935"/>
            <a:ext cx="1380067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b="1" dirty="0">
                <a:latin typeface="Albert Sans" panose="020B0604020202020204" charset="0"/>
              </a:rPr>
              <a:t>W1  = 18</a:t>
            </a:r>
          </a:p>
          <a:p>
            <a:r>
              <a:rPr lang="en-US" sz="2000" b="1" dirty="0">
                <a:latin typeface="Albert Sans" panose="020B0604020202020204" charset="0"/>
              </a:rPr>
              <a:t>W2 = 15</a:t>
            </a:r>
          </a:p>
          <a:p>
            <a:r>
              <a:rPr lang="en-US" sz="2000" b="1" dirty="0">
                <a:latin typeface="Albert Sans" panose="020B0604020202020204" charset="0"/>
              </a:rPr>
              <a:t>W3 = 10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A448A4-678D-023F-FBBC-B175A0ECD176}"/>
              </a:ext>
            </a:extLst>
          </p:cNvPr>
          <p:cNvSpPr/>
          <p:nvPr/>
        </p:nvSpPr>
        <p:spPr>
          <a:xfrm>
            <a:off x="1557867" y="2125133"/>
            <a:ext cx="1524000" cy="152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127665-DC3F-CFD3-5578-6760FEDBE6DD}"/>
              </a:ext>
            </a:extLst>
          </p:cNvPr>
          <p:cNvSpPr/>
          <p:nvPr/>
        </p:nvSpPr>
        <p:spPr>
          <a:xfrm>
            <a:off x="1557867" y="2760546"/>
            <a:ext cx="1524000" cy="1524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oogle Shape;257;p30">
            <a:extLst>
              <a:ext uri="{FF2B5EF4-FFF2-40B4-BE49-F238E27FC236}">
                <a16:creationId xmlns:a16="http://schemas.microsoft.com/office/drawing/2014/main" id="{56B98B1D-2465-C516-28E2-DBB940CA04D8}"/>
              </a:ext>
            </a:extLst>
          </p:cNvPr>
          <p:cNvSpPr txBox="1">
            <a:spLocks/>
          </p:cNvSpPr>
          <p:nvPr/>
        </p:nvSpPr>
        <p:spPr>
          <a:xfrm>
            <a:off x="3114815" y="1731935"/>
            <a:ext cx="4200385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b="1" dirty="0">
                <a:latin typeface="Albert Sans" panose="020B0604020202020204" charset="0"/>
              </a:rPr>
              <a:t>X1  = 0			P1  = 25</a:t>
            </a:r>
          </a:p>
          <a:p>
            <a:r>
              <a:rPr lang="en-US" sz="2000" b="1" dirty="0">
                <a:latin typeface="Albert Sans" panose="020B0604020202020204" charset="0"/>
              </a:rPr>
              <a:t>                 P2 = 2/3	P2 = 24</a:t>
            </a:r>
          </a:p>
          <a:p>
            <a:r>
              <a:rPr lang="en-US" sz="2000" b="1" dirty="0">
                <a:latin typeface="Albert Sans" panose="020B0604020202020204" charset="0"/>
              </a:rPr>
              <a:t>X3 = 1			P3 = 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99594372-6855-CFF4-D0C5-D0F7DC56F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2775" y="2195498"/>
                <a:ext cx="1545200" cy="1130096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99594372-6855-CFF4-D0C5-D0F7DC56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75" y="2195498"/>
                <a:ext cx="1545200" cy="113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257;p30">
            <a:extLst>
              <a:ext uri="{FF2B5EF4-FFF2-40B4-BE49-F238E27FC236}">
                <a16:creationId xmlns:a16="http://schemas.microsoft.com/office/drawing/2014/main" id="{FD0EE251-B870-54D4-DD1D-C5BF3CA0626E}"/>
              </a:ext>
            </a:extLst>
          </p:cNvPr>
          <p:cNvSpPr txBox="1">
            <a:spLocks/>
          </p:cNvSpPr>
          <p:nvPr/>
        </p:nvSpPr>
        <p:spPr>
          <a:xfrm>
            <a:off x="316699" y="2929488"/>
            <a:ext cx="5237434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Albert Sans" panose="020B0604020202020204" charset="0"/>
              </a:rPr>
              <a:t>NILAI PROFIT = 31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ED38F8C-A7CA-18DF-57BE-94DCE6C58B47}"/>
              </a:ext>
            </a:extLst>
          </p:cNvPr>
          <p:cNvSpPr/>
          <p:nvPr/>
        </p:nvSpPr>
        <p:spPr>
          <a:xfrm>
            <a:off x="1557867" y="2471397"/>
            <a:ext cx="2777066" cy="1524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2801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Masalah Knapsack </a:t>
            </a:r>
            <a:r>
              <a:rPr lang="en-US" sz="2400" dirty="0" err="1">
                <a:latin typeface="Arial Black" panose="020B0A04020102020204" pitchFamily="34" charset="0"/>
              </a:rPr>
              <a:t>Dengan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6B98641F-F983-07FA-D383-DB47BC0E543D}"/>
              </a:ext>
            </a:extLst>
          </p:cNvPr>
          <p:cNvSpPr txBox="1">
            <a:spLocks/>
          </p:cNvSpPr>
          <p:nvPr/>
        </p:nvSpPr>
        <p:spPr>
          <a:xfrm>
            <a:off x="-360325" y="944911"/>
            <a:ext cx="8362873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rial Black" panose="020B0A04020102020204" pitchFamily="34" charset="0"/>
              </a:rPr>
              <a:t>    3. </a:t>
            </a:r>
            <a:r>
              <a:rPr lang="en-US" sz="2000" dirty="0" err="1">
                <a:latin typeface="Arial Black" panose="020B0A04020102020204" pitchFamily="34" charset="0"/>
              </a:rPr>
              <a:t>Prioritaskan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Barang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dengan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Perbandingan</a:t>
            </a:r>
            <a:r>
              <a:rPr lang="en-US" sz="2000" dirty="0">
                <a:latin typeface="Arial Black" panose="020B0A04020102020204" pitchFamily="34" charset="0"/>
              </a:rPr>
              <a:t>  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    Profit/</a:t>
            </a:r>
            <a:r>
              <a:rPr lang="en-US" sz="2000" dirty="0" err="1">
                <a:latin typeface="Arial Black" panose="020B0A04020102020204" pitchFamily="34" charset="0"/>
              </a:rPr>
              <a:t>Berat</a:t>
            </a:r>
            <a:r>
              <a:rPr lang="en-US" sz="2000" dirty="0">
                <a:latin typeface="Arial Black" panose="020B0A04020102020204" pitchFamily="34" charset="0"/>
              </a:rPr>
              <a:t> yang Lebih </a:t>
            </a:r>
            <a:r>
              <a:rPr lang="en-US" sz="2000" dirty="0" err="1">
                <a:latin typeface="Arial Black" panose="020B0A04020102020204" pitchFamily="34" charset="0"/>
              </a:rPr>
              <a:t>Besar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AD214E1-5A24-4937-9B87-7C03F3AF90B5}"/>
              </a:ext>
            </a:extLst>
          </p:cNvPr>
          <p:cNvSpPr txBox="1">
            <a:spLocks/>
          </p:cNvSpPr>
          <p:nvPr/>
        </p:nvSpPr>
        <p:spPr>
          <a:xfrm>
            <a:off x="355600" y="1994404"/>
            <a:ext cx="454660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b="1" dirty="0">
                <a:latin typeface="Albert Sans" panose="020B0604020202020204" charset="0"/>
              </a:rPr>
              <a:t>P1  = 25   /  W1  = 18  </a:t>
            </a:r>
          </a:p>
          <a:p>
            <a:r>
              <a:rPr lang="en-US" sz="2000" b="1" dirty="0">
                <a:latin typeface="Albert Sans" panose="020B0604020202020204" charset="0"/>
              </a:rPr>
              <a:t>P2 = 24   /  W2 = 15</a:t>
            </a:r>
          </a:p>
          <a:p>
            <a:r>
              <a:rPr lang="en-US" sz="2000" b="1" dirty="0">
                <a:latin typeface="Albert Sans" panose="020B0604020202020204" charset="0"/>
              </a:rPr>
              <a:t>P3 = 15    /  W3 = 10</a:t>
            </a:r>
          </a:p>
        </p:txBody>
      </p:sp>
      <p:sp>
        <p:nvSpPr>
          <p:cNvPr id="11" name="Google Shape;257;p30">
            <a:extLst>
              <a:ext uri="{FF2B5EF4-FFF2-40B4-BE49-F238E27FC236}">
                <a16:creationId xmlns:a16="http://schemas.microsoft.com/office/drawing/2014/main" id="{56B98B1D-2465-C516-28E2-DBB940CA04D8}"/>
              </a:ext>
            </a:extLst>
          </p:cNvPr>
          <p:cNvSpPr txBox="1">
            <a:spLocks/>
          </p:cNvSpPr>
          <p:nvPr/>
        </p:nvSpPr>
        <p:spPr>
          <a:xfrm>
            <a:off x="4148665" y="1994404"/>
            <a:ext cx="5604935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b="1" dirty="0">
                <a:latin typeface="Albert Sans" panose="020B0604020202020204" charset="0"/>
              </a:rPr>
              <a:t>P1/W1   = 1,38		  	X1  = 0	</a:t>
            </a:r>
          </a:p>
          <a:p>
            <a:r>
              <a:rPr lang="en-US" sz="2000" b="1" dirty="0">
                <a:latin typeface="Albert Sans" panose="020B0604020202020204" charset="0"/>
              </a:rPr>
              <a:t>P2/W2 = 1,60			X2 = 1</a:t>
            </a:r>
          </a:p>
          <a:p>
            <a:r>
              <a:rPr lang="en-US" sz="2000" b="1" dirty="0">
                <a:latin typeface="Albert Sans" panose="020B0604020202020204" charset="0"/>
              </a:rPr>
              <a:t>P3/W3 = 1,50			X3 = 1/2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99594372-6855-CFF4-D0C5-D0F7DC56F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86533" y="3849971"/>
                <a:ext cx="1545200" cy="1130096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2" name="Google Shape;257;p30">
                <a:extLst>
                  <a:ext uri="{FF2B5EF4-FFF2-40B4-BE49-F238E27FC236}">
                    <a16:creationId xmlns:a16="http://schemas.microsoft.com/office/drawing/2014/main" id="{99594372-6855-CFF4-D0C5-D0F7DC56F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533" y="3849971"/>
                <a:ext cx="1545200" cy="1130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oogle Shape;257;p30">
            <a:extLst>
              <a:ext uri="{FF2B5EF4-FFF2-40B4-BE49-F238E27FC236}">
                <a16:creationId xmlns:a16="http://schemas.microsoft.com/office/drawing/2014/main" id="{FD0EE251-B870-54D4-DD1D-C5BF3CA0626E}"/>
              </a:ext>
            </a:extLst>
          </p:cNvPr>
          <p:cNvSpPr txBox="1">
            <a:spLocks/>
          </p:cNvSpPr>
          <p:nvPr/>
        </p:nvSpPr>
        <p:spPr>
          <a:xfrm>
            <a:off x="4291378" y="3500039"/>
            <a:ext cx="5237434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  <a:latin typeface="Albert Sans" panose="020B0604020202020204" charset="0"/>
              </a:rPr>
              <a:t>NILAI PROFIT = 31,5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E260614-D88A-A258-D120-86A2644DDD51}"/>
              </a:ext>
            </a:extLst>
          </p:cNvPr>
          <p:cNvSpPr/>
          <p:nvPr/>
        </p:nvSpPr>
        <p:spPr>
          <a:xfrm>
            <a:off x="2996400" y="2681947"/>
            <a:ext cx="1135333" cy="19374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5012E60-4C2F-3D2F-0332-A82405DAE8D0}"/>
              </a:ext>
            </a:extLst>
          </p:cNvPr>
          <p:cNvSpPr/>
          <p:nvPr/>
        </p:nvSpPr>
        <p:spPr>
          <a:xfrm>
            <a:off x="6026925" y="2694710"/>
            <a:ext cx="1135333" cy="19374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251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245586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Pseuducode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E7FC2513-C536-7A06-E2BA-29867878A0D0}"/>
              </a:ext>
            </a:extLst>
          </p:cNvPr>
          <p:cNvSpPr txBox="1">
            <a:spLocks/>
          </p:cNvSpPr>
          <p:nvPr/>
        </p:nvSpPr>
        <p:spPr>
          <a:xfrm>
            <a:off x="89092" y="1834252"/>
            <a:ext cx="4497475" cy="27876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FUNCTION 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fractional_knapsack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(value, weight, capacity)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CREATE list 'index' as a range of length of 'value'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CREATE list 'ratio' with the value-to-weight ratio for each item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SORT 'index' based on 'ratio' in descending order</a:t>
            </a:r>
          </a:p>
          <a:p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SET 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to 0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CREATE list 'fractions' initialized to 0 for each item</a:t>
            </a:r>
          </a:p>
          <a:p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FOR each item in 'index'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IF weight of current item is less than or equal to 'capacity'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    SET fractions of current item to 1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    ADD value of current item to '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'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    SUBTRACT weight of current item from 'capacity'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ELSE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    SET fractions of current item to 'capacity' divided by weight of current item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    ADD value of current item multiplied by its fraction to '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'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        BREAK the loop</a:t>
            </a:r>
          </a:p>
        </p:txBody>
      </p:sp>
      <p:sp>
        <p:nvSpPr>
          <p:cNvPr id="13" name="Google Shape;257;p30">
            <a:extLst>
              <a:ext uri="{FF2B5EF4-FFF2-40B4-BE49-F238E27FC236}">
                <a16:creationId xmlns:a16="http://schemas.microsoft.com/office/drawing/2014/main" id="{B6C52A3E-F1C9-3616-B863-67F9176B7FB3}"/>
              </a:ext>
            </a:extLst>
          </p:cNvPr>
          <p:cNvSpPr txBox="1">
            <a:spLocks/>
          </p:cNvSpPr>
          <p:nvPr/>
        </p:nvSpPr>
        <p:spPr>
          <a:xfrm>
            <a:off x="5104719" y="1442740"/>
            <a:ext cx="3719473" cy="2696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   RETURN 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 and fractions</a:t>
            </a:r>
          </a:p>
          <a:p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READ integer 'n' as the number of items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READ 'value' list from user input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READ 'weight' list from user input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READ integer 'capacity' as the maximum weight</a:t>
            </a:r>
          </a:p>
          <a:p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CALL 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fractional_knapsack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(value, weight, capacity)</a:t>
            </a: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STORE results in '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' and 'fractions'</a:t>
            </a:r>
          </a:p>
          <a:p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PRINT 'The maximum value of items that can be carried:', </a:t>
            </a:r>
            <a:r>
              <a:rPr lang="en-US" sz="10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endParaRPr lang="en-US" sz="10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000" dirty="0">
                <a:solidFill>
                  <a:schemeClr val="tx1"/>
                </a:solidFill>
                <a:latin typeface="Albert Sans" panose="020B0604020202020204" charset="0"/>
              </a:rPr>
              <a:t>PRINT 'The fractions in which the items should be taken:', fractions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6335169-400D-3B74-910F-9F48722063B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5400000" flipH="1" flipV="1">
            <a:off x="2805831" y="2323013"/>
            <a:ext cx="1830886" cy="2766889"/>
          </a:xfrm>
          <a:prstGeom prst="bentConnector4">
            <a:avLst>
              <a:gd name="adj1" fmla="val -12486"/>
              <a:gd name="adj2" fmla="val 9063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5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 rot="10800000">
            <a:off x="7392574" y="-350698"/>
            <a:ext cx="2420497" cy="1277990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8666436" y="2752675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7601500" y="3554562"/>
            <a:ext cx="664502" cy="492735"/>
            <a:chOff x="7601500" y="3554562"/>
            <a:chExt cx="664502" cy="492735"/>
          </a:xfrm>
        </p:grpSpPr>
        <p:sp>
          <p:nvSpPr>
            <p:cNvPr id="233" name="Google Shape;233;p28"/>
            <p:cNvSpPr/>
            <p:nvPr/>
          </p:nvSpPr>
          <p:spPr>
            <a:xfrm rot="10800000" flipH="1">
              <a:off x="7601500" y="3554562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819625" y="381900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41;p29">
            <a:extLst>
              <a:ext uri="{FF2B5EF4-FFF2-40B4-BE49-F238E27FC236}">
                <a16:creationId xmlns:a16="http://schemas.microsoft.com/office/drawing/2014/main" id="{909CF4B4-F576-6383-E3E8-BC3EEEF05E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6507" y="2058003"/>
            <a:ext cx="4516307" cy="69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latin typeface="Arial Black" panose="020B0A04020102020204" pitchFamily="34" charset="0"/>
              </a:rPr>
              <a:t>MASALAH KNAPSACK </a:t>
            </a:r>
            <a:endParaRPr lang="en-ID" sz="1600" b="1" dirty="0">
              <a:solidFill>
                <a:schemeClr val="bg2"/>
              </a:solidFill>
              <a:latin typeface="Arial Black" panose="020B0A040201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>
                <a:solidFill>
                  <a:schemeClr val="bg2"/>
                </a:solidFill>
                <a:latin typeface="Arial Black" panose="020B0A04020102020204" pitchFamily="34" charset="0"/>
              </a:rPr>
              <a:t>( </a:t>
            </a:r>
            <a:r>
              <a:rPr lang="en-ID" sz="1600" b="1" i="1" dirty="0">
                <a:solidFill>
                  <a:schemeClr val="bg2"/>
                </a:solidFill>
                <a:latin typeface="Arial Black" panose="020B0A04020102020204" pitchFamily="34" charset="0"/>
              </a:rPr>
              <a:t>KNAPSACK PROBLEM</a:t>
            </a:r>
            <a:r>
              <a:rPr lang="en-ID" sz="1600" b="1" dirty="0">
                <a:solidFill>
                  <a:schemeClr val="bg2"/>
                </a:solidFill>
                <a:latin typeface="Arial Black" panose="020B0A04020102020204" pitchFamily="34" charset="0"/>
              </a:rPr>
              <a:t> )</a:t>
            </a:r>
          </a:p>
        </p:txBody>
      </p:sp>
      <p:sp>
        <p:nvSpPr>
          <p:cNvPr id="12" name="Google Shape;155;p27">
            <a:extLst>
              <a:ext uri="{FF2B5EF4-FFF2-40B4-BE49-F238E27FC236}">
                <a16:creationId xmlns:a16="http://schemas.microsoft.com/office/drawing/2014/main" id="{5EBAE717-E1E3-ACE5-243E-A1D1EB21850D}"/>
              </a:ext>
            </a:extLst>
          </p:cNvPr>
          <p:cNvSpPr txBox="1">
            <a:spLocks/>
          </p:cNvSpPr>
          <p:nvPr/>
        </p:nvSpPr>
        <p:spPr>
          <a:xfrm>
            <a:off x="293290" y="1020258"/>
            <a:ext cx="8373146" cy="35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algn="ctr"/>
            <a:r>
              <a:rPr lang="en-ID" sz="3600" dirty="0">
                <a:latin typeface="Arial Black" panose="020B0A04020102020204" pitchFamily="34" charset="0"/>
              </a:rPr>
              <a:t>ALGORITMA GREEDY</a:t>
            </a:r>
            <a:endParaRPr lang="en-ID" sz="3600" dirty="0">
              <a:solidFill>
                <a:schemeClr val="dk2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E203EB64-C58E-90B7-2712-F309D22D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1565A21E-2569-7736-457F-D08E27068C56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6" name="Google Shape;241;p29">
            <a:extLst>
              <a:ext uri="{FF2B5EF4-FFF2-40B4-BE49-F238E27FC236}">
                <a16:creationId xmlns:a16="http://schemas.microsoft.com/office/drawing/2014/main" id="{CE8F121D-C7E4-FDBA-F8AB-60540C881448}"/>
              </a:ext>
            </a:extLst>
          </p:cNvPr>
          <p:cNvSpPr txBox="1">
            <a:spLocks/>
          </p:cNvSpPr>
          <p:nvPr/>
        </p:nvSpPr>
        <p:spPr>
          <a:xfrm>
            <a:off x="3080901" y="3240639"/>
            <a:ext cx="4649824" cy="69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ID" sz="1600" b="1" dirty="0">
                <a:latin typeface="Arial Black" panose="020B0A04020102020204" pitchFamily="34" charset="0"/>
              </a:rPr>
              <a:t>MASALAH SELEKSI AKTIVITAS</a:t>
            </a:r>
            <a:endParaRPr lang="en-ID" sz="1600" b="1" i="1" dirty="0">
              <a:solidFill>
                <a:schemeClr val="bg2"/>
              </a:solidFill>
              <a:latin typeface="Arial Black" panose="020B0A04020102020204" pitchFamily="34" charset="0"/>
            </a:endParaRPr>
          </a:p>
          <a:p>
            <a:pPr marL="0" indent="0">
              <a:buFont typeface="Albert Sans"/>
              <a:buNone/>
            </a:pPr>
            <a:r>
              <a:rPr lang="en-ID" sz="1600" b="1" i="1" dirty="0">
                <a:solidFill>
                  <a:schemeClr val="bg2"/>
                </a:solidFill>
                <a:latin typeface="Arial Black" panose="020B0A04020102020204" pitchFamily="34" charset="0"/>
              </a:rPr>
              <a:t>( ACTIVITIES SELECTION PROBLEM 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DA49D2-6046-A851-C670-F6F5D13A1887}"/>
              </a:ext>
            </a:extLst>
          </p:cNvPr>
          <p:cNvSpPr/>
          <p:nvPr/>
        </p:nvSpPr>
        <p:spPr>
          <a:xfrm>
            <a:off x="545688" y="2085784"/>
            <a:ext cx="499747" cy="485966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2CC259-45B0-06A8-84F9-C87B44B642D9}"/>
              </a:ext>
            </a:extLst>
          </p:cNvPr>
          <p:cNvSpPr/>
          <p:nvPr/>
        </p:nvSpPr>
        <p:spPr>
          <a:xfrm>
            <a:off x="2492254" y="3240639"/>
            <a:ext cx="499747" cy="485966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Google Shape;241;p29">
            <a:extLst>
              <a:ext uri="{FF2B5EF4-FFF2-40B4-BE49-F238E27FC236}">
                <a16:creationId xmlns:a16="http://schemas.microsoft.com/office/drawing/2014/main" id="{5125E44D-0E80-B61A-1B9B-168C64EA943A}"/>
              </a:ext>
            </a:extLst>
          </p:cNvPr>
          <p:cNvSpPr txBox="1">
            <a:spLocks/>
          </p:cNvSpPr>
          <p:nvPr/>
        </p:nvSpPr>
        <p:spPr>
          <a:xfrm>
            <a:off x="1134335" y="4091888"/>
            <a:ext cx="4649824" cy="69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ID" sz="1600" b="1" dirty="0">
                <a:latin typeface="Arial Black" panose="020B0A04020102020204" pitchFamily="34" charset="0"/>
              </a:rPr>
              <a:t>MASALAH PENYIMPANAN OPTIMAL</a:t>
            </a:r>
            <a:endParaRPr lang="en-ID" sz="1600" b="1" i="1" dirty="0">
              <a:solidFill>
                <a:schemeClr val="bg2"/>
              </a:solidFill>
              <a:latin typeface="Arial Black" panose="020B0A04020102020204" pitchFamily="34" charset="0"/>
            </a:endParaRPr>
          </a:p>
          <a:p>
            <a:pPr marL="0" indent="0">
              <a:buFont typeface="Albert Sans"/>
              <a:buNone/>
            </a:pPr>
            <a:r>
              <a:rPr lang="en-ID" sz="1600" b="1" i="1" dirty="0">
                <a:solidFill>
                  <a:schemeClr val="bg2"/>
                </a:solidFill>
                <a:latin typeface="Arial Black" panose="020B0A04020102020204" pitchFamily="34" charset="0"/>
              </a:rPr>
              <a:t>( OPTIMAL STORAGE PROBLEM 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FD0A5A-027B-3223-EC1E-50C2BB99480A}"/>
              </a:ext>
            </a:extLst>
          </p:cNvPr>
          <p:cNvSpPr/>
          <p:nvPr/>
        </p:nvSpPr>
        <p:spPr>
          <a:xfrm>
            <a:off x="545688" y="4091888"/>
            <a:ext cx="499747" cy="485966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  <a:endParaRPr lang="en-ID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245586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Python 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E7FC2513-C536-7A06-E2BA-29867878A0D0}"/>
              </a:ext>
            </a:extLst>
          </p:cNvPr>
          <p:cNvSpPr txBox="1">
            <a:spLocks/>
          </p:cNvSpPr>
          <p:nvPr/>
        </p:nvSpPr>
        <p:spPr>
          <a:xfrm>
            <a:off x="89092" y="1656326"/>
            <a:ext cx="4497475" cy="29655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def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fractional_knapsack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(value, weight, capacity):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index = list(range(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len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(value)))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ratio = [v/w for v, w in zip(value, weight)]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index.sort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(key=lambda i: ratio[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], reverse=True)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= 0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fractions = [0] *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len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(value)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for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in index: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if weight[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 &lt;= capacity: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fractions[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 = 1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+= value[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capacity -= weight[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else: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fractions[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 = capacity / weight[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+= value[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 * fractions[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break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</a:t>
            </a:r>
          </a:p>
        </p:txBody>
      </p:sp>
      <p:sp>
        <p:nvSpPr>
          <p:cNvPr id="13" name="Google Shape;257;p30">
            <a:extLst>
              <a:ext uri="{FF2B5EF4-FFF2-40B4-BE49-F238E27FC236}">
                <a16:creationId xmlns:a16="http://schemas.microsoft.com/office/drawing/2014/main" id="{B6C52A3E-F1C9-3616-B863-67F9176B7FB3}"/>
              </a:ext>
            </a:extLst>
          </p:cNvPr>
          <p:cNvSpPr txBox="1">
            <a:spLocks/>
          </p:cNvSpPr>
          <p:nvPr/>
        </p:nvSpPr>
        <p:spPr>
          <a:xfrm>
            <a:off x="5104719" y="1442740"/>
            <a:ext cx="3950189" cy="26965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return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, fractions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n = int(input('Enter number of items: '))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value = list(map(int, input('Enter the values of the {} item(s) in order: '.format(n)).split()))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weight = list(map(int, input('Enter the positive weights of the {} item(s) in order: '.format(n)).split()))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capacity = int(input('Enter maximum weight: '))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, fractions =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fractional_knapsack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(value, weight, capacity)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print('The maximum value of items that can be carried:',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max_value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print('The fractions in which the items should be taken:', fractions)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6335169-400D-3B74-910F-9F48722063B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5400000" flipH="1" flipV="1">
            <a:off x="2805830" y="2323014"/>
            <a:ext cx="1830887" cy="2766889"/>
          </a:xfrm>
          <a:prstGeom prst="bentConnector4">
            <a:avLst>
              <a:gd name="adj1" fmla="val -12486"/>
              <a:gd name="adj2" fmla="val 9063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1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3948788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Python Output 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DDC1-F15D-9C3F-7CF1-EF7FDDBA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5" y="1686202"/>
            <a:ext cx="7128765" cy="3299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7436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D995-101D-1496-16BB-0ABB9B60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1" y="1060350"/>
            <a:ext cx="7857292" cy="1511400"/>
          </a:xfrm>
        </p:spPr>
        <p:txBody>
          <a:bodyPr/>
          <a:lstStyle/>
          <a:p>
            <a:r>
              <a:rPr lang="en-US" dirty="0"/>
              <a:t>Optimal Solution untuk Masalah Knapsack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1. </a:t>
            </a:r>
            <a:r>
              <a:rPr lang="en-US" sz="2000" dirty="0" err="1">
                <a:solidFill>
                  <a:schemeClr val="tx1"/>
                </a:solidFill>
              </a:rPr>
              <a:t>Barang</a:t>
            </a:r>
            <a:r>
              <a:rPr lang="en-US" sz="2000" dirty="0">
                <a:solidFill>
                  <a:schemeClr val="tx1"/>
                </a:solidFill>
              </a:rPr>
              <a:t> 2 = </a:t>
            </a:r>
            <a:r>
              <a:rPr lang="en-US" sz="2000" dirty="0" err="1">
                <a:solidFill>
                  <a:schemeClr val="tx1"/>
                </a:solidFill>
              </a:rPr>
              <a:t>Perlengkapan</a:t>
            </a:r>
            <a:r>
              <a:rPr lang="en-US" sz="2000" dirty="0">
                <a:solidFill>
                  <a:schemeClr val="tx1"/>
                </a:solidFill>
              </a:rPr>
              <a:t> Kemah </a:t>
            </a:r>
            <a:r>
              <a:rPr lang="en-US" sz="2000" dirty="0" err="1">
                <a:solidFill>
                  <a:schemeClr val="tx1"/>
                </a:solidFill>
              </a:rPr>
              <a:t>dibawa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semua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 err="1">
                <a:solidFill>
                  <a:schemeClr val="tx1"/>
                </a:solidFill>
              </a:rPr>
              <a:t>Bobot</a:t>
            </a:r>
            <a:r>
              <a:rPr lang="en-US" sz="2000" dirty="0">
                <a:solidFill>
                  <a:schemeClr val="tx1"/>
                </a:solidFill>
              </a:rPr>
              <a:t> (X2) = 1.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berat</a:t>
            </a:r>
            <a:r>
              <a:rPr lang="en-US" sz="2000" dirty="0">
                <a:solidFill>
                  <a:schemeClr val="tx1"/>
                </a:solidFill>
              </a:rPr>
              <a:t> (W2) = 15 Kg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2. </a:t>
            </a:r>
            <a:r>
              <a:rPr lang="en-US" sz="2000" dirty="0" err="1">
                <a:solidFill>
                  <a:schemeClr val="tx1"/>
                </a:solidFill>
              </a:rPr>
              <a:t>Barang</a:t>
            </a:r>
            <a:r>
              <a:rPr lang="en-US" sz="2000" dirty="0">
                <a:solidFill>
                  <a:schemeClr val="tx1"/>
                </a:solidFill>
              </a:rPr>
              <a:t> 3 = Alat </a:t>
            </a:r>
            <a:r>
              <a:rPr lang="en-US" sz="2000" dirty="0" err="1">
                <a:solidFill>
                  <a:schemeClr val="tx1"/>
                </a:solidFill>
              </a:rPr>
              <a:t>Komunikasi</a:t>
            </a:r>
            <a:r>
              <a:rPr lang="en-US" sz="2000" dirty="0">
                <a:solidFill>
                  <a:schemeClr val="tx1"/>
                </a:solidFill>
              </a:rPr>
              <a:t> dibawah </a:t>
            </a:r>
            <a:r>
              <a:rPr lang="en-US" sz="2000" dirty="0" err="1">
                <a:solidFill>
                  <a:schemeClr val="tx1"/>
                </a:solidFill>
              </a:rPr>
              <a:t>separuh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 err="1">
                <a:solidFill>
                  <a:schemeClr val="tx1"/>
                </a:solidFill>
              </a:rPr>
              <a:t>Bobot</a:t>
            </a:r>
            <a:r>
              <a:rPr lang="en-US" sz="2000" dirty="0">
                <a:solidFill>
                  <a:schemeClr val="tx1"/>
                </a:solidFill>
              </a:rPr>
              <a:t> (X3) = 1/2.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berat</a:t>
            </a:r>
            <a:r>
              <a:rPr lang="en-US" sz="2000" dirty="0">
                <a:solidFill>
                  <a:schemeClr val="tx1"/>
                </a:solidFill>
              </a:rPr>
              <a:t> (W3) = 5 Kg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77CDB-70C4-B917-2D4A-8750C0BC62A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87641" y="283142"/>
            <a:ext cx="5461225" cy="915900"/>
          </a:xfrm>
        </p:spPr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AF438D-C579-CBE3-68C5-640687B83CAC}"/>
              </a:ext>
            </a:extLst>
          </p:cNvPr>
          <p:cNvSpPr txBox="1">
            <a:spLocks/>
          </p:cNvSpPr>
          <p:nvPr/>
        </p:nvSpPr>
        <p:spPr>
          <a:xfrm>
            <a:off x="6815667" y="3062817"/>
            <a:ext cx="2099733" cy="915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algn="ctr"/>
            <a:r>
              <a:rPr lang="en-US" sz="2400" dirty="0"/>
              <a:t>M = 20 Kg</a:t>
            </a:r>
          </a:p>
          <a:p>
            <a:pPr algn="ctr"/>
            <a:r>
              <a:rPr lang="en-US" sz="2400" dirty="0"/>
              <a:t>Profit = 31,5</a:t>
            </a:r>
            <a:endParaRPr lang="en-ID" sz="2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306C54-215A-1CFC-1BF9-721B02CF0190}"/>
              </a:ext>
            </a:extLst>
          </p:cNvPr>
          <p:cNvSpPr/>
          <p:nvPr/>
        </p:nvSpPr>
        <p:spPr>
          <a:xfrm rot="696922">
            <a:off x="5838378" y="3206880"/>
            <a:ext cx="955570" cy="10607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9AD3C3D-A476-6FAE-A79D-886F71C52672}"/>
              </a:ext>
            </a:extLst>
          </p:cNvPr>
          <p:cNvSpPr/>
          <p:nvPr/>
        </p:nvSpPr>
        <p:spPr>
          <a:xfrm rot="20716534">
            <a:off x="6010761" y="3877462"/>
            <a:ext cx="796697" cy="11248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525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1" y="2147732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 Black" panose="020B0A04020102020204" pitchFamily="34" charset="0"/>
              </a:rPr>
              <a:t>Masalah </a:t>
            </a:r>
            <a:r>
              <a:rPr lang="en-US" sz="4400" dirty="0" err="1">
                <a:latin typeface="Arial Black" panose="020B0A04020102020204" pitchFamily="34" charset="0"/>
              </a:rPr>
              <a:t>Seleksi</a:t>
            </a:r>
            <a:r>
              <a:rPr lang="en-US" sz="4400" dirty="0">
                <a:latin typeface="Arial Black" panose="020B0A04020102020204" pitchFamily="34" charset="0"/>
              </a:rPr>
              <a:t> </a:t>
            </a:r>
            <a:r>
              <a:rPr lang="en-US" sz="4400" dirty="0" err="1">
                <a:latin typeface="Arial Black" panose="020B0A04020102020204" pitchFamily="34" charset="0"/>
              </a:rPr>
              <a:t>Aktifitas</a:t>
            </a:r>
            <a:endParaRPr lang="en-ID" sz="4400" dirty="0">
              <a:latin typeface="Arial Black" panose="020B0A04020102020204" pitchFamily="34" charset="0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711702" y="2744607"/>
            <a:ext cx="8432298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3600" i="1" dirty="0">
                <a:solidFill>
                  <a:schemeClr val="tx1"/>
                </a:solidFill>
                <a:latin typeface="Arial Black" panose="020B0A04020102020204" pitchFamily="34" charset="0"/>
              </a:rPr>
              <a:t>( Activities Selection Problem)</a:t>
            </a:r>
            <a:endParaRPr lang="en-ID" sz="48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4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848383" y="1120503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Masalah </a:t>
            </a:r>
            <a:r>
              <a:rPr lang="en-US" sz="3200" dirty="0" err="1">
                <a:latin typeface="Arial Black" panose="020B0A04020102020204" pitchFamily="34" charset="0"/>
              </a:rPr>
              <a:t>Seleksi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latin typeface="Arial Black" panose="020B0A04020102020204" pitchFamily="34" charset="0"/>
              </a:rPr>
              <a:t>Aktivitas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1848383" y="1446215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( Activities Selection Problem)</a:t>
            </a:r>
            <a:endParaRPr lang="en-ID" sz="36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1294125" y="2248637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3200" dirty="0" err="1">
                <a:latin typeface="Arial Black" panose="020B0A04020102020204" pitchFamily="34" charset="0"/>
              </a:rPr>
              <a:t>Pengertian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834421" y="2507736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1525859" y="2937885"/>
            <a:ext cx="7254378" cy="165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600" dirty="0">
                <a:latin typeface="Albert Sans" panose="020B0604020202020204" charset="0"/>
              </a:rPr>
              <a:t>Masalah </a:t>
            </a:r>
            <a:r>
              <a:rPr lang="en-US" sz="1600" dirty="0" err="1">
                <a:latin typeface="Albert Sans" panose="020B0604020202020204" charset="0"/>
              </a:rPr>
              <a:t>Pemilihan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Aktivitas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adalah</a:t>
            </a:r>
            <a:r>
              <a:rPr lang="en-US" sz="1600" dirty="0">
                <a:latin typeface="Albert Sans" panose="020B0604020202020204" charset="0"/>
              </a:rPr>
              <a:t> masalah dalam </a:t>
            </a:r>
            <a:r>
              <a:rPr lang="en-US" sz="1600" dirty="0" err="1">
                <a:latin typeface="Albert Sans" panose="020B0604020202020204" charset="0"/>
              </a:rPr>
              <a:t>optimasi</a:t>
            </a:r>
            <a:r>
              <a:rPr lang="en-US" sz="1600" dirty="0">
                <a:latin typeface="Albert Sans" panose="020B0604020202020204" charset="0"/>
              </a:rPr>
              <a:t> yang </a:t>
            </a:r>
            <a:r>
              <a:rPr lang="en-US" sz="1600" dirty="0" err="1">
                <a:latin typeface="Albert Sans" panose="020B0604020202020204" charset="0"/>
              </a:rPr>
              <a:t>berkaitan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dengan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pemilihan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aktivitas</a:t>
            </a:r>
            <a:r>
              <a:rPr lang="en-US" sz="1600" dirty="0">
                <a:latin typeface="Albert Sans" panose="020B0604020202020204" charset="0"/>
              </a:rPr>
              <a:t> yang </a:t>
            </a:r>
            <a:r>
              <a:rPr lang="en-US" sz="1600" dirty="0" err="1">
                <a:latin typeface="Albert Sans" panose="020B0604020202020204" charset="0"/>
              </a:rPr>
              <a:t>tidak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bertentangan</a:t>
            </a:r>
            <a:r>
              <a:rPr lang="en-US" sz="1600" dirty="0">
                <a:latin typeface="Albert Sans" panose="020B0604020202020204" charset="0"/>
              </a:rPr>
              <a:t> yang </a:t>
            </a:r>
            <a:r>
              <a:rPr lang="en-US" sz="1600" dirty="0" err="1">
                <a:latin typeface="Albert Sans" panose="020B0604020202020204" charset="0"/>
              </a:rPr>
              <a:t>perlu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dijalankan</a:t>
            </a:r>
            <a:r>
              <a:rPr lang="en-US" sz="1600" dirty="0">
                <a:latin typeface="Albert Sans" panose="020B0604020202020204" charset="0"/>
              </a:rPr>
              <a:t> oleh </a:t>
            </a:r>
            <a:r>
              <a:rPr lang="en-US" sz="1600" dirty="0" err="1">
                <a:latin typeface="Albert Sans" panose="020B0604020202020204" charset="0"/>
              </a:rPr>
              <a:t>satu</a:t>
            </a:r>
            <a:r>
              <a:rPr lang="en-US" sz="1600" dirty="0">
                <a:latin typeface="Albert Sans" panose="020B0604020202020204" charset="0"/>
              </a:rPr>
              <a:t> orang </a:t>
            </a:r>
            <a:r>
              <a:rPr lang="en-US" sz="1600" dirty="0" err="1">
                <a:latin typeface="Albert Sans" panose="020B0604020202020204" charset="0"/>
              </a:rPr>
              <a:t>atau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mesin</a:t>
            </a:r>
            <a:r>
              <a:rPr lang="en-US" sz="1600" dirty="0">
                <a:latin typeface="Albert Sans" panose="020B0604020202020204" charset="0"/>
              </a:rPr>
              <a:t> dalam </a:t>
            </a:r>
            <a:r>
              <a:rPr lang="en-US" sz="1600" dirty="0" err="1">
                <a:latin typeface="Albert Sans" panose="020B0604020202020204" charset="0"/>
              </a:rPr>
              <a:t>jangka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waktu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tertentu</a:t>
            </a:r>
            <a:r>
              <a:rPr lang="en-US" sz="1600" dirty="0">
                <a:latin typeface="Albert Sans" panose="020B0604020202020204" charset="0"/>
              </a:rPr>
              <a:t>.</a:t>
            </a:r>
          </a:p>
          <a:p>
            <a:endParaRPr lang="en-US" sz="1600" dirty="0">
              <a:latin typeface="Albert Sans" panose="020B0604020202020204" charset="0"/>
            </a:endParaRPr>
          </a:p>
          <a:p>
            <a:r>
              <a:rPr lang="en-US" sz="1600" dirty="0" err="1">
                <a:latin typeface="Albert Sans" panose="020B0604020202020204" charset="0"/>
              </a:rPr>
              <a:t>Setiap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aktivitas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ditandai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dengan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waktu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mulai</a:t>
            </a:r>
            <a:r>
              <a:rPr lang="en-US" sz="1600" dirty="0">
                <a:latin typeface="Albert Sans" panose="020B0604020202020204" charset="0"/>
              </a:rPr>
              <a:t> dan </a:t>
            </a:r>
            <a:r>
              <a:rPr lang="en-US" sz="1600" dirty="0" err="1">
                <a:latin typeface="Albert Sans" panose="020B0604020202020204" charset="0"/>
              </a:rPr>
              <a:t>selesai</a:t>
            </a:r>
            <a:r>
              <a:rPr lang="en-US" sz="1600" dirty="0">
                <a:latin typeface="Albert Sans" panose="020B0604020202020204" charset="0"/>
              </a:rPr>
              <a:t> Teknik </a:t>
            </a:r>
            <a:r>
              <a:rPr lang="en-US" sz="1600" i="1" dirty="0">
                <a:latin typeface="Albert Sans" panose="020B0604020202020204" charset="0"/>
              </a:rPr>
              <a:t>Greedy </a:t>
            </a:r>
            <a:r>
              <a:rPr lang="en-US" sz="1600" dirty="0" err="1">
                <a:latin typeface="Albert Sans" panose="020B0604020202020204" charset="0"/>
              </a:rPr>
              <a:t>digunakan</a:t>
            </a:r>
            <a:r>
              <a:rPr lang="en-US" sz="1600" dirty="0">
                <a:latin typeface="Albert Sans" panose="020B0604020202020204" charset="0"/>
              </a:rPr>
              <a:t> untuk </a:t>
            </a:r>
            <a:r>
              <a:rPr lang="en-US" sz="1600" dirty="0" err="1">
                <a:latin typeface="Albert Sans" panose="020B0604020202020204" charset="0"/>
              </a:rPr>
              <a:t>mencari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solusi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karena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ini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merupakan</a:t>
            </a:r>
            <a:r>
              <a:rPr lang="en-US" sz="1600" dirty="0">
                <a:latin typeface="Albert Sans" panose="020B0604020202020204" charset="0"/>
              </a:rPr>
              <a:t> masalah </a:t>
            </a:r>
            <a:r>
              <a:rPr lang="en-US" sz="1600" dirty="0" err="1">
                <a:latin typeface="Albert Sans" panose="020B0604020202020204" charset="0"/>
              </a:rPr>
              <a:t>optimasi</a:t>
            </a:r>
            <a:r>
              <a:rPr lang="en-US" sz="1600" dirty="0">
                <a:latin typeface="Albert Sans" panose="020B0604020202020204" charset="0"/>
              </a:rPr>
              <a:t>.</a:t>
            </a:r>
            <a:endParaRPr lang="en-ID" sz="1600" i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532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848383" y="1120503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Masalah </a:t>
            </a:r>
            <a:r>
              <a:rPr lang="en-US" sz="3200" dirty="0" err="1">
                <a:latin typeface="Arial Black" panose="020B0A04020102020204" pitchFamily="34" charset="0"/>
              </a:rPr>
              <a:t>Seleksi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latin typeface="Arial Black" panose="020B0A04020102020204" pitchFamily="34" charset="0"/>
              </a:rPr>
              <a:t>Aktivitas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1848383" y="1446215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( Activities Selection Problem)</a:t>
            </a:r>
            <a:endParaRPr lang="en-ID" sz="3600" i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1294125" y="2248637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3200" dirty="0" err="1">
                <a:latin typeface="Arial Black" panose="020B0A04020102020204" pitchFamily="34" charset="0"/>
              </a:rPr>
              <a:t>Persoalan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834421" y="2507736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1525859" y="2937885"/>
            <a:ext cx="7254378" cy="1651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600" dirty="0" err="1">
                <a:latin typeface="Albert Sans" panose="020B0604020202020204" charset="0"/>
              </a:rPr>
              <a:t>Misalkan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terdapat</a:t>
            </a:r>
            <a:r>
              <a:rPr lang="en-US" sz="1600" dirty="0">
                <a:latin typeface="Albert Sans" panose="020B0604020202020204" charset="0"/>
              </a:rPr>
              <a:t> n </a:t>
            </a:r>
            <a:r>
              <a:rPr lang="en-US" sz="1600" dirty="0" err="1">
                <a:latin typeface="Albert Sans" panose="020B0604020202020204" charset="0"/>
              </a:rPr>
              <a:t>buah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aktivitas</a:t>
            </a:r>
            <a:r>
              <a:rPr lang="en-US" sz="1600" dirty="0">
                <a:latin typeface="Albert Sans" panose="020B0604020202020204" charset="0"/>
              </a:rPr>
              <a:t>, S = {1,2,3 …., n}, yang </a:t>
            </a:r>
            <a:r>
              <a:rPr lang="en-US" sz="1600" dirty="0" err="1">
                <a:latin typeface="Albert Sans" panose="020B0604020202020204" charset="0"/>
              </a:rPr>
              <a:t>ingin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menggunakan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sebuah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i="1" dirty="0">
                <a:latin typeface="Albert Sans" panose="020B0604020202020204" charset="0"/>
              </a:rPr>
              <a:t>resource </a:t>
            </a:r>
            <a:r>
              <a:rPr lang="en-US" sz="1600" dirty="0">
                <a:latin typeface="Albert Sans" panose="020B0604020202020204" charset="0"/>
              </a:rPr>
              <a:t>( </a:t>
            </a:r>
            <a:r>
              <a:rPr lang="en-US" sz="1600" dirty="0" err="1">
                <a:latin typeface="Albert Sans" panose="020B0604020202020204" charset="0"/>
              </a:rPr>
              <a:t>misalnya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ruang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pertemuan</a:t>
            </a:r>
            <a:r>
              <a:rPr lang="en-US" sz="1600" dirty="0">
                <a:latin typeface="Albert Sans" panose="020B0604020202020204" charset="0"/>
              </a:rPr>
              <a:t>, studio, </a:t>
            </a:r>
            <a:r>
              <a:rPr lang="en-US" sz="1600" dirty="0" err="1">
                <a:latin typeface="Albert Sans" panose="020B0604020202020204" charset="0"/>
              </a:rPr>
              <a:t>prosesor</a:t>
            </a:r>
            <a:r>
              <a:rPr lang="en-US" sz="1600" dirty="0">
                <a:latin typeface="Albert Sans" panose="020B0604020202020204" charset="0"/>
              </a:rPr>
              <a:t>, </a:t>
            </a:r>
            <a:r>
              <a:rPr lang="en-US" sz="1600" dirty="0" err="1">
                <a:latin typeface="Albert Sans" panose="020B0604020202020204" charset="0"/>
              </a:rPr>
              <a:t>dll</a:t>
            </a:r>
            <a:r>
              <a:rPr lang="en-US" sz="1600" dirty="0">
                <a:latin typeface="Albert Sans" panose="020B0604020202020204" charset="0"/>
              </a:rPr>
              <a:t>). </a:t>
            </a:r>
            <a:r>
              <a:rPr lang="en-US" sz="1600" i="1" dirty="0">
                <a:latin typeface="Albert Sans" panose="020B0604020202020204" charset="0"/>
              </a:rPr>
              <a:t>Resource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hanya</a:t>
            </a:r>
            <a:r>
              <a:rPr lang="en-US" sz="1600" dirty="0">
                <a:latin typeface="Albert Sans" panose="020B0604020202020204" charset="0"/>
              </a:rPr>
              <a:t> dapat </a:t>
            </a:r>
            <a:r>
              <a:rPr lang="en-US" sz="1600" dirty="0" err="1">
                <a:latin typeface="Albert Sans" panose="020B0604020202020204" charset="0"/>
              </a:rPr>
              <a:t>digunakan</a:t>
            </a:r>
            <a:r>
              <a:rPr lang="en-US" sz="1600" dirty="0">
                <a:latin typeface="Albert Sans" panose="020B0604020202020204" charset="0"/>
              </a:rPr>
              <a:t> oleh </a:t>
            </a:r>
            <a:r>
              <a:rPr lang="en-US" sz="1600" dirty="0" err="1">
                <a:latin typeface="Albert Sans" panose="020B0604020202020204" charset="0"/>
              </a:rPr>
              <a:t>satu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aktivitas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salam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satu</a:t>
            </a:r>
            <a:r>
              <a:rPr lang="en-US" sz="1600" dirty="0">
                <a:latin typeface="Albert Sans" panose="020B0604020202020204" charset="0"/>
              </a:rPr>
              <a:t> </a:t>
            </a:r>
            <a:r>
              <a:rPr lang="en-US" sz="1600" dirty="0" err="1">
                <a:latin typeface="Albert Sans" panose="020B0604020202020204" charset="0"/>
              </a:rPr>
              <a:t>waktu</a:t>
            </a:r>
            <a:r>
              <a:rPr lang="en-US" sz="1600" dirty="0">
                <a:latin typeface="Albert Sans" panose="020B0604020202020204" charset="0"/>
              </a:rPr>
              <a:t>.</a:t>
            </a:r>
            <a:endParaRPr lang="en-ID" sz="1600" i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36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Seleksi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Aktivitas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25" name="Google Shape;257;p30">
            <a:extLst>
              <a:ext uri="{FF2B5EF4-FFF2-40B4-BE49-F238E27FC236}">
                <a16:creationId xmlns:a16="http://schemas.microsoft.com/office/drawing/2014/main" id="{DA1F18F3-F845-D94B-521B-FA5E372C47FA}"/>
              </a:ext>
            </a:extLst>
          </p:cNvPr>
          <p:cNvSpPr txBox="1">
            <a:spLocks/>
          </p:cNvSpPr>
          <p:nvPr/>
        </p:nvSpPr>
        <p:spPr>
          <a:xfrm>
            <a:off x="669035" y="1112981"/>
            <a:ext cx="8019840" cy="108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1600" dirty="0" err="1"/>
              <a:t>Contoh</a:t>
            </a:r>
            <a:r>
              <a:rPr lang="en-ID" sz="1600" dirty="0"/>
              <a:t> :</a:t>
            </a:r>
          </a:p>
          <a:p>
            <a:r>
              <a:rPr lang="en-ID" sz="1600" b="1" dirty="0" err="1">
                <a:latin typeface="Albert Sans" panose="020B0604020202020204" charset="0"/>
              </a:rPr>
              <a:t>Terdapat</a:t>
            </a:r>
            <a:r>
              <a:rPr lang="en-ID" sz="1600" b="1" dirty="0">
                <a:latin typeface="Albert Sans" panose="020B0604020202020204" charset="0"/>
              </a:rPr>
              <a:t> 11 </a:t>
            </a:r>
            <a:r>
              <a:rPr lang="en-ID" sz="1600" b="1" dirty="0" err="1">
                <a:latin typeface="Albert Sans" panose="020B0604020202020204" charset="0"/>
              </a:rPr>
              <a:t>Aktivitas</a:t>
            </a:r>
            <a:r>
              <a:rPr lang="en-ID" sz="1600" b="1" dirty="0">
                <a:latin typeface="Albert Sans" panose="020B0604020202020204" charset="0"/>
              </a:rPr>
              <a:t> yang </a:t>
            </a:r>
            <a:r>
              <a:rPr lang="en-ID" sz="1600" b="1" dirty="0" err="1">
                <a:latin typeface="Albert Sans" panose="020B0604020202020204" charset="0"/>
              </a:rPr>
              <a:t>akan</a:t>
            </a:r>
            <a:r>
              <a:rPr lang="en-ID" sz="1600" b="1" dirty="0">
                <a:latin typeface="Albert Sans" panose="020B0604020202020204" charset="0"/>
              </a:rPr>
              <a:t> </a:t>
            </a:r>
            <a:r>
              <a:rPr lang="en-ID" sz="1600" b="1" dirty="0" err="1">
                <a:latin typeface="Albert Sans" panose="020B0604020202020204" charset="0"/>
              </a:rPr>
              <a:t>dijalankan</a:t>
            </a:r>
            <a:r>
              <a:rPr lang="en-ID" sz="1600" b="1" dirty="0">
                <a:latin typeface="Albert Sans" panose="020B0604020202020204" charset="0"/>
              </a:rPr>
              <a:t> </a:t>
            </a:r>
            <a:r>
              <a:rPr lang="en-ID" sz="1600" b="1" dirty="0" err="1">
                <a:latin typeface="Albert Sans" panose="020B0604020202020204" charset="0"/>
              </a:rPr>
              <a:t>sesuai</a:t>
            </a:r>
            <a:r>
              <a:rPr lang="en-ID" sz="1600" b="1" dirty="0">
                <a:latin typeface="Albert Sans" panose="020B0604020202020204" charset="0"/>
              </a:rPr>
              <a:t> </a:t>
            </a:r>
            <a:r>
              <a:rPr lang="en-ID" sz="1600" b="1" dirty="0" err="1">
                <a:latin typeface="Albert Sans" panose="020B0604020202020204" charset="0"/>
              </a:rPr>
              <a:t>tabel</a:t>
            </a:r>
            <a:r>
              <a:rPr lang="en-ID" sz="1600" b="1" dirty="0">
                <a:latin typeface="Albert Sans" panose="020B0604020202020204" charset="0"/>
              </a:rPr>
              <a:t> </a:t>
            </a:r>
            <a:r>
              <a:rPr lang="en-ID" sz="1600" b="1" dirty="0" err="1">
                <a:latin typeface="Albert Sans" panose="020B0604020202020204" charset="0"/>
              </a:rPr>
              <a:t>dibawah</a:t>
            </a:r>
            <a:r>
              <a:rPr lang="en-ID" sz="1600" b="1" dirty="0">
                <a:latin typeface="Albert Sans" panose="020B0604020202020204" charset="0"/>
              </a:rPr>
              <a:t> </a:t>
            </a:r>
            <a:r>
              <a:rPr lang="en-ID" sz="1600" b="1" dirty="0" err="1">
                <a:latin typeface="Albert Sans" panose="020B0604020202020204" charset="0"/>
              </a:rPr>
              <a:t>ini</a:t>
            </a:r>
            <a:r>
              <a:rPr lang="en-ID" sz="1600" b="1" dirty="0">
                <a:latin typeface="Albert Sans" panose="020B0604020202020204" charset="0"/>
              </a:rPr>
              <a:t> :</a:t>
            </a:r>
            <a:endParaRPr lang="en-ID" sz="4800" b="1" dirty="0">
              <a:latin typeface="Albert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9E6F9-575E-77D6-11EF-EA6C2038AF16}"/>
              </a:ext>
            </a:extLst>
          </p:cNvPr>
          <p:cNvSpPr txBox="1"/>
          <p:nvPr/>
        </p:nvSpPr>
        <p:spPr>
          <a:xfrm>
            <a:off x="3276600" y="1919484"/>
            <a:ext cx="223009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r>
              <a:rPr lang="en-US" dirty="0"/>
              <a:t>	</a:t>
            </a:r>
            <a:r>
              <a:rPr lang="en-US" dirty="0" err="1"/>
              <a:t>s</a:t>
            </a:r>
            <a:r>
              <a:rPr lang="en-US" sz="1200" i="1" dirty="0" err="1"/>
              <a:t>i</a:t>
            </a:r>
            <a:r>
              <a:rPr lang="en-US" sz="1200" dirty="0"/>
              <a:t>	f</a:t>
            </a:r>
            <a:r>
              <a:rPr lang="en-US" sz="1200" i="1" dirty="0"/>
              <a:t>i</a:t>
            </a:r>
          </a:p>
          <a:p>
            <a:r>
              <a:rPr lang="en-US" sz="1200" dirty="0"/>
              <a:t>---------------------------------------</a:t>
            </a:r>
            <a:endParaRPr lang="en-US" dirty="0"/>
          </a:p>
          <a:p>
            <a:r>
              <a:rPr lang="en-ID" dirty="0"/>
              <a:t>1	1	4</a:t>
            </a:r>
          </a:p>
          <a:p>
            <a:r>
              <a:rPr lang="en-ID" dirty="0"/>
              <a:t>2	3	5</a:t>
            </a:r>
          </a:p>
          <a:p>
            <a:r>
              <a:rPr lang="en-ID" dirty="0"/>
              <a:t>3	4	6</a:t>
            </a:r>
          </a:p>
          <a:p>
            <a:r>
              <a:rPr lang="en-ID" dirty="0"/>
              <a:t>4	5	7</a:t>
            </a:r>
          </a:p>
          <a:p>
            <a:r>
              <a:rPr lang="en-ID" dirty="0"/>
              <a:t>5	3	8</a:t>
            </a:r>
          </a:p>
          <a:p>
            <a:r>
              <a:rPr lang="en-ID" dirty="0"/>
              <a:t>6	7	9</a:t>
            </a:r>
          </a:p>
          <a:p>
            <a:r>
              <a:rPr lang="en-ID" dirty="0"/>
              <a:t>7	10	11</a:t>
            </a:r>
          </a:p>
          <a:p>
            <a:r>
              <a:rPr lang="en-ID" dirty="0"/>
              <a:t>8	8	12</a:t>
            </a:r>
          </a:p>
          <a:p>
            <a:r>
              <a:rPr lang="en-ID" dirty="0"/>
              <a:t>9	8	13</a:t>
            </a:r>
          </a:p>
          <a:p>
            <a:r>
              <a:rPr lang="en-ID" dirty="0"/>
              <a:t>10	2	14</a:t>
            </a:r>
          </a:p>
          <a:p>
            <a:r>
              <a:rPr lang="en-ID" dirty="0"/>
              <a:t>11	13	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EC7FF-AB43-A55A-B739-BCC10079C2F6}"/>
              </a:ext>
            </a:extLst>
          </p:cNvPr>
          <p:cNvSpPr txBox="1"/>
          <p:nvPr/>
        </p:nvSpPr>
        <p:spPr>
          <a:xfrm>
            <a:off x="5668944" y="2296315"/>
            <a:ext cx="23455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r>
              <a:rPr lang="en-US" i="1" dirty="0"/>
              <a:t>     : </a:t>
            </a:r>
            <a:r>
              <a:rPr lang="en-US" i="1" dirty="0" err="1"/>
              <a:t>Aktivitas</a:t>
            </a:r>
            <a:endParaRPr lang="en-US" i="1" dirty="0"/>
          </a:p>
          <a:p>
            <a:r>
              <a:rPr lang="en-US" sz="1800" dirty="0" err="1"/>
              <a:t>s</a:t>
            </a:r>
            <a:r>
              <a:rPr lang="en-US" sz="1200" i="1" dirty="0" err="1"/>
              <a:t>i</a:t>
            </a:r>
            <a:r>
              <a:rPr lang="en-US" i="1" dirty="0"/>
              <a:t>  : Waktu </a:t>
            </a:r>
            <a:r>
              <a:rPr lang="en-US" i="1" dirty="0" err="1"/>
              <a:t>Mulai</a:t>
            </a:r>
            <a:r>
              <a:rPr lang="en-US" i="1" dirty="0"/>
              <a:t> </a:t>
            </a:r>
            <a:r>
              <a:rPr lang="en-US" i="1" dirty="0" err="1"/>
              <a:t>Aktivitas</a:t>
            </a:r>
            <a:endParaRPr lang="en-US" i="1" dirty="0"/>
          </a:p>
          <a:p>
            <a:r>
              <a:rPr lang="en-US" sz="1800" dirty="0"/>
              <a:t>f</a:t>
            </a:r>
            <a:r>
              <a:rPr lang="en-US" sz="1200" i="1" dirty="0"/>
              <a:t>i</a:t>
            </a:r>
            <a:r>
              <a:rPr lang="en-US" i="1" dirty="0"/>
              <a:t>  : Waktu </a:t>
            </a:r>
            <a:r>
              <a:rPr lang="en-US" i="1" dirty="0" err="1"/>
              <a:t>Selesai</a:t>
            </a:r>
            <a:r>
              <a:rPr lang="en-US" i="1" dirty="0"/>
              <a:t> </a:t>
            </a:r>
            <a:r>
              <a:rPr lang="en-US" i="1" dirty="0" err="1"/>
              <a:t>Aktivitas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896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Seleksi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Aktivitas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99E6F9-575E-77D6-11EF-EA6C2038AF16}"/>
              </a:ext>
            </a:extLst>
          </p:cNvPr>
          <p:cNvSpPr txBox="1"/>
          <p:nvPr/>
        </p:nvSpPr>
        <p:spPr>
          <a:xfrm>
            <a:off x="787095" y="1496150"/>
            <a:ext cx="223009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i</a:t>
            </a:r>
            <a:r>
              <a:rPr lang="en-US" dirty="0"/>
              <a:t>	</a:t>
            </a:r>
            <a:r>
              <a:rPr lang="en-US" dirty="0" err="1"/>
              <a:t>s</a:t>
            </a:r>
            <a:r>
              <a:rPr lang="en-US" sz="1200" i="1" dirty="0" err="1"/>
              <a:t>i</a:t>
            </a:r>
            <a:r>
              <a:rPr lang="en-US" sz="1200" dirty="0"/>
              <a:t>	f</a:t>
            </a:r>
            <a:r>
              <a:rPr lang="en-US" sz="1200" i="1" dirty="0"/>
              <a:t>i</a:t>
            </a:r>
          </a:p>
          <a:p>
            <a:r>
              <a:rPr lang="en-US" sz="1200" dirty="0"/>
              <a:t>---------------------------------------</a:t>
            </a:r>
            <a:endParaRPr lang="en-US" dirty="0"/>
          </a:p>
          <a:p>
            <a:r>
              <a:rPr lang="en-ID" dirty="0"/>
              <a:t>1	1	4</a:t>
            </a:r>
          </a:p>
          <a:p>
            <a:r>
              <a:rPr lang="en-ID" dirty="0"/>
              <a:t>2	3	5</a:t>
            </a:r>
          </a:p>
          <a:p>
            <a:r>
              <a:rPr lang="en-ID" dirty="0"/>
              <a:t>3	4	6</a:t>
            </a:r>
          </a:p>
          <a:p>
            <a:r>
              <a:rPr lang="en-ID" dirty="0"/>
              <a:t>4	5	7</a:t>
            </a:r>
          </a:p>
          <a:p>
            <a:r>
              <a:rPr lang="en-ID" dirty="0"/>
              <a:t>5	3	8</a:t>
            </a:r>
          </a:p>
          <a:p>
            <a:r>
              <a:rPr lang="en-ID" dirty="0"/>
              <a:t>6	7	9</a:t>
            </a:r>
          </a:p>
          <a:p>
            <a:r>
              <a:rPr lang="en-ID" dirty="0"/>
              <a:t>7	10	11</a:t>
            </a:r>
          </a:p>
          <a:p>
            <a:r>
              <a:rPr lang="en-ID" dirty="0"/>
              <a:t>8	8	12</a:t>
            </a:r>
          </a:p>
          <a:p>
            <a:r>
              <a:rPr lang="en-ID" dirty="0"/>
              <a:t>9	8	13</a:t>
            </a:r>
          </a:p>
          <a:p>
            <a:r>
              <a:rPr lang="en-ID" dirty="0"/>
              <a:t>10	2	14</a:t>
            </a:r>
          </a:p>
          <a:p>
            <a:r>
              <a:rPr lang="en-ID" dirty="0"/>
              <a:t>11	13	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EC7FF-AB43-A55A-B739-BCC10079C2F6}"/>
              </a:ext>
            </a:extLst>
          </p:cNvPr>
          <p:cNvSpPr txBox="1"/>
          <p:nvPr/>
        </p:nvSpPr>
        <p:spPr>
          <a:xfrm>
            <a:off x="3179439" y="1872981"/>
            <a:ext cx="20730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Solusi :</a:t>
            </a:r>
          </a:p>
          <a:p>
            <a:r>
              <a:rPr lang="en-US" dirty="0"/>
              <a:t>A = {1}, F</a:t>
            </a:r>
            <a:r>
              <a:rPr lang="en-US" i="1" dirty="0"/>
              <a:t>i </a:t>
            </a:r>
            <a:r>
              <a:rPr lang="en-US" dirty="0"/>
              <a:t>= 4</a:t>
            </a:r>
          </a:p>
          <a:p>
            <a:r>
              <a:rPr lang="en-US" dirty="0"/>
              <a:t>A = {1,3}, F</a:t>
            </a:r>
            <a:r>
              <a:rPr lang="en-US" i="1" dirty="0"/>
              <a:t>i </a:t>
            </a:r>
            <a:r>
              <a:rPr lang="en-US" dirty="0"/>
              <a:t>= 6</a:t>
            </a:r>
          </a:p>
          <a:p>
            <a:r>
              <a:rPr lang="en-US" dirty="0"/>
              <a:t>A = {1,3,6}, F</a:t>
            </a:r>
            <a:r>
              <a:rPr lang="en-US" i="1" dirty="0"/>
              <a:t>i </a:t>
            </a:r>
            <a:r>
              <a:rPr lang="en-US" dirty="0"/>
              <a:t>= 9</a:t>
            </a:r>
          </a:p>
          <a:p>
            <a:r>
              <a:rPr lang="en-US" dirty="0"/>
              <a:t>A = {1,3,6,7}, F</a:t>
            </a:r>
            <a:r>
              <a:rPr lang="en-US" i="1" dirty="0"/>
              <a:t>i </a:t>
            </a:r>
            <a:r>
              <a:rPr lang="en-US" dirty="0"/>
              <a:t>= 11</a:t>
            </a:r>
          </a:p>
          <a:p>
            <a:r>
              <a:rPr lang="en-US" dirty="0"/>
              <a:t>A = {1,3,6,7,11}, F</a:t>
            </a:r>
            <a:r>
              <a:rPr lang="en-US" i="1" dirty="0"/>
              <a:t>i </a:t>
            </a:r>
            <a:r>
              <a:rPr lang="en-US" dirty="0"/>
              <a:t>=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3E814-092D-6788-F64B-B2324A73485A}"/>
              </a:ext>
            </a:extLst>
          </p:cNvPr>
          <p:cNvSpPr txBox="1"/>
          <p:nvPr/>
        </p:nvSpPr>
        <p:spPr>
          <a:xfrm>
            <a:off x="3135253" y="3581314"/>
            <a:ext cx="48061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|-------------|</a:t>
            </a:r>
            <a:r>
              <a:rPr lang="en-US" b="1" dirty="0">
                <a:solidFill>
                  <a:srgbClr val="00B050"/>
                </a:solidFill>
              </a:rPr>
              <a:t>|--------|</a:t>
            </a:r>
            <a:r>
              <a:rPr lang="en-US" b="1" dirty="0"/>
              <a:t>     </a:t>
            </a:r>
            <a:r>
              <a:rPr lang="en-US" b="1" dirty="0">
                <a:solidFill>
                  <a:srgbClr val="0070C0"/>
                </a:solidFill>
              </a:rPr>
              <a:t>|---------|</a:t>
            </a:r>
            <a:r>
              <a:rPr lang="en-US" b="1" dirty="0"/>
              <a:t>     </a:t>
            </a:r>
            <a:r>
              <a:rPr lang="en-US" b="1" dirty="0">
                <a:solidFill>
                  <a:srgbClr val="FFFF00"/>
                </a:solidFill>
              </a:rPr>
              <a:t>|----|</a:t>
            </a:r>
            <a:r>
              <a:rPr lang="en-US" b="1" dirty="0"/>
              <a:t>           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</a:rPr>
              <a:t>|----------|</a:t>
            </a:r>
          </a:p>
          <a:p>
            <a:r>
              <a:rPr lang="en-US" b="1" dirty="0"/>
              <a:t>|----|----|----|----|----|----|----|----|----|----|----|----|-----|-----|-----|</a:t>
            </a:r>
          </a:p>
          <a:p>
            <a:r>
              <a:rPr lang="en-US" b="1" dirty="0"/>
              <a:t>0   1    2    3   4    5    6    7    8    9   10  11  12  13   14   15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254868-C46A-C60D-E3A6-FFC0140E170E}"/>
              </a:ext>
            </a:extLst>
          </p:cNvPr>
          <p:cNvSpPr txBox="1"/>
          <p:nvPr/>
        </p:nvSpPr>
        <p:spPr>
          <a:xfrm>
            <a:off x="2750242" y="4299285"/>
            <a:ext cx="554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Solusi : </a:t>
            </a:r>
            <a:r>
              <a:rPr lang="en-US" dirty="0" err="1"/>
              <a:t>Aktivitas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1, 3, 6, 7, dan 11 ( 5 </a:t>
            </a:r>
            <a:r>
              <a:rPr lang="en-US" dirty="0" err="1"/>
              <a:t>Aktivitas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342014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 Activity Selection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245586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Pseuducode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E7FC2513-C536-7A06-E2BA-29867878A0D0}"/>
              </a:ext>
            </a:extLst>
          </p:cNvPr>
          <p:cNvSpPr txBox="1">
            <a:spLocks/>
          </p:cNvSpPr>
          <p:nvPr/>
        </p:nvSpPr>
        <p:spPr>
          <a:xfrm>
            <a:off x="669035" y="1661411"/>
            <a:ext cx="7572617" cy="324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Greedy-Activity-Selection(S1i,S2i,……,Sn : Integer,F1i,F2i,…..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Fn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:Integer) -&gt; set of integer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{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Asumsi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: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aktivitas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sudah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diurus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terlebih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dahulu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berdasarkan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waktu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selesai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: F1 &lt;= F2 &lt;= … &lt;=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Fn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}</a:t>
            </a:r>
          </a:p>
          <a:p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Deklarasi</a:t>
            </a:r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	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</a:rPr>
              <a:t>I,j,n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: integer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	A : 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set of integer</a:t>
            </a:r>
          </a:p>
          <a:p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Algoritma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: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	n 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&lt;----- length(s)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A &lt;----- {1}   {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Aktivitas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nomor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 1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selalu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terpilih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 }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j &lt;------ 1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 For I &lt;--- 2 to n do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    if  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si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 ≥ fi then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        A &lt;----- A  U {</a:t>
            </a:r>
            <a:r>
              <a:rPr lang="en-US" sz="1200" dirty="0" err="1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        j &lt;------ I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             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endif</a:t>
            </a:r>
          </a:p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	      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  <a:sym typeface="Wingdings" panose="05000000000000000000" pitchFamily="2" charset="2"/>
              </a:rPr>
              <a:t>endif</a:t>
            </a:r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110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 Activity Selection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245586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Python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E7FC2513-C536-7A06-E2BA-29867878A0D0}"/>
              </a:ext>
            </a:extLst>
          </p:cNvPr>
          <p:cNvSpPr txBox="1">
            <a:spLocks/>
          </p:cNvSpPr>
          <p:nvPr/>
        </p:nvSpPr>
        <p:spPr>
          <a:xfrm>
            <a:off x="1961559" y="1353025"/>
            <a:ext cx="6513406" cy="36902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def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greedy_activity_selection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start_times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finish_times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):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# Assuming that the activities are already sorted by their finish times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n =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len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start_times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)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A = {1}  # The first activity is always selected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j = 0  # Since Python uses zero-based indexing, we start with 0</a:t>
            </a:r>
          </a:p>
          <a:p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for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in range(1, n):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    if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start_times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[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] &gt;=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finish_times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[j]: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       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A.add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+ 1)  # Add the activity number (convert to 1-based indexing)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        j =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  <a:p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   return A</a:t>
            </a:r>
          </a:p>
          <a:p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# Example usage</a:t>
            </a:r>
          </a:p>
          <a:p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start_times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= [1, 3, 4, 5, 3, 7, 10, 8, 8, 2, 13]</a:t>
            </a:r>
          </a:p>
          <a:p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finish_times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= [4, 5, 6, 7, 8, 9, 10, 11, 12, 13, 14, 15]</a:t>
            </a:r>
          </a:p>
          <a:p>
            <a:endParaRPr lang="en-US" sz="1200" b="1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selected_activities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 =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greedy_activity_selection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(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start_times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,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finish_times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)</a:t>
            </a:r>
          </a:p>
          <a:p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print("Selected activities:", </a:t>
            </a:r>
            <a:r>
              <a:rPr lang="en-US" sz="1200" b="1" dirty="0" err="1">
                <a:solidFill>
                  <a:schemeClr val="tx1"/>
                </a:solidFill>
                <a:latin typeface="Albert Sans" panose="020B0604020202020204" charset="0"/>
              </a:rPr>
              <a:t>selected_activities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175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1" y="2147732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Arial Black" panose="020B0A04020102020204" pitchFamily="34" charset="0"/>
              </a:rPr>
              <a:t>M</a:t>
            </a:r>
            <a:r>
              <a:rPr lang="en-ID" sz="5400" dirty="0" err="1">
                <a:latin typeface="Arial Black" panose="020B0A04020102020204" pitchFamily="34" charset="0"/>
              </a:rPr>
              <a:t>asalah</a:t>
            </a:r>
            <a:r>
              <a:rPr lang="en-ID" sz="5400" dirty="0">
                <a:latin typeface="Arial Black" panose="020B0A04020102020204" pitchFamily="34" charset="0"/>
              </a:rPr>
              <a:t> Knapsack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711702" y="2744607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4400" i="1" dirty="0">
                <a:solidFill>
                  <a:schemeClr val="tx1"/>
                </a:solidFill>
                <a:latin typeface="Arial Black" panose="020B0A04020102020204" pitchFamily="34" charset="0"/>
              </a:rPr>
              <a:t>( Knapsack Problem 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 Activity Selection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3948788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Python Output 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DDC1-F15D-9C3F-7CF1-EF7FDDBA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035" y="1783083"/>
            <a:ext cx="7881382" cy="30584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5222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D995-101D-1496-16BB-0ABB9B60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0" y="1060350"/>
            <a:ext cx="8856359" cy="1511400"/>
          </a:xfrm>
        </p:spPr>
        <p:txBody>
          <a:bodyPr/>
          <a:lstStyle/>
          <a:p>
            <a:r>
              <a:rPr lang="en-US" dirty="0"/>
              <a:t>Optimal Solution untuk Masalah </a:t>
            </a:r>
            <a:r>
              <a:rPr lang="en-US" dirty="0" err="1"/>
              <a:t>Seleksi</a:t>
            </a:r>
            <a:r>
              <a:rPr lang="en-US" dirty="0"/>
              <a:t> </a:t>
            </a:r>
            <a:r>
              <a:rPr lang="en-US" dirty="0" err="1"/>
              <a:t>Aktivitas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77CDB-70C4-B917-2D4A-8750C0BC62A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87641" y="283142"/>
            <a:ext cx="5461225" cy="915900"/>
          </a:xfrm>
        </p:spPr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AF438D-C579-CBE3-68C5-640687B83CAC}"/>
              </a:ext>
            </a:extLst>
          </p:cNvPr>
          <p:cNvSpPr txBox="1">
            <a:spLocks/>
          </p:cNvSpPr>
          <p:nvPr/>
        </p:nvSpPr>
        <p:spPr>
          <a:xfrm>
            <a:off x="5630779" y="3580597"/>
            <a:ext cx="3284621" cy="90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nrope ExtraBold"/>
              <a:buNone/>
              <a:defRPr sz="6000" b="0" i="0" u="none" strike="noStrike" cap="none">
                <a:solidFill>
                  <a:schemeClr val="lt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algn="ctr"/>
            <a:r>
              <a:rPr lang="en-US" sz="2400" dirty="0"/>
              <a:t>n = 11 </a:t>
            </a:r>
            <a:r>
              <a:rPr lang="en-US" sz="2400" dirty="0" err="1"/>
              <a:t>Aktivitas</a:t>
            </a:r>
            <a:endParaRPr lang="en-US" sz="2400" dirty="0"/>
          </a:p>
          <a:p>
            <a:pPr algn="ctr"/>
            <a:r>
              <a:rPr lang="en-US" sz="2400" dirty="0"/>
              <a:t>Solusi = 5 </a:t>
            </a:r>
            <a:r>
              <a:rPr lang="en-US" sz="2400" dirty="0" err="1"/>
              <a:t>Aktivitas</a:t>
            </a:r>
            <a:endParaRPr lang="en-ID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BD37CB-2A8E-E6A9-8283-1248AADB2CD6}"/>
              </a:ext>
            </a:extLst>
          </p:cNvPr>
          <p:cNvSpPr txBox="1">
            <a:spLocks/>
          </p:cNvSpPr>
          <p:nvPr/>
        </p:nvSpPr>
        <p:spPr>
          <a:xfrm>
            <a:off x="287641" y="2843515"/>
            <a:ext cx="5461225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1. Dari ke 11 </a:t>
            </a:r>
            <a:r>
              <a:rPr lang="en-US" sz="2000" dirty="0" err="1">
                <a:solidFill>
                  <a:schemeClr val="tx1"/>
                </a:solidFill>
              </a:rPr>
              <a:t>Aktivitas</a:t>
            </a:r>
            <a:r>
              <a:rPr lang="en-US" sz="2000" dirty="0">
                <a:solidFill>
                  <a:schemeClr val="tx1"/>
                </a:solidFill>
              </a:rPr>
              <a:t> dalam </a:t>
            </a:r>
            <a:r>
              <a:rPr lang="en-US" sz="2000" dirty="0" err="1">
                <a:solidFill>
                  <a:schemeClr val="tx1"/>
                </a:solidFill>
              </a:rPr>
              <a:t>kurun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waktu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tersebut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hanya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5 </a:t>
            </a:r>
            <a:r>
              <a:rPr lang="en-US" sz="2000" dirty="0" err="1">
                <a:solidFill>
                  <a:schemeClr val="tx1"/>
                </a:solidFill>
              </a:rPr>
              <a:t>Aktivitas</a:t>
            </a:r>
            <a:r>
              <a:rPr lang="en-US" sz="2000" dirty="0">
                <a:solidFill>
                  <a:schemeClr val="tx1"/>
                </a:solidFill>
              </a:rPr>
              <a:t> yang dapat </a:t>
            </a:r>
            <a:r>
              <a:rPr lang="en-US" sz="2000" dirty="0" err="1">
                <a:solidFill>
                  <a:schemeClr val="tx1"/>
                </a:solidFill>
              </a:rPr>
              <a:t>dilakukan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tanpa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adanya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benturan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     </a:t>
            </a:r>
            <a:r>
              <a:rPr lang="en-US" sz="2000" dirty="0" err="1">
                <a:solidFill>
                  <a:schemeClr val="tx1"/>
                </a:solidFill>
              </a:rPr>
              <a:t>waktu</a:t>
            </a:r>
            <a:r>
              <a:rPr lang="en-US" sz="2000" dirty="0">
                <a:solidFill>
                  <a:schemeClr val="tx1"/>
                </a:solidFill>
              </a:rPr>
              <a:t> di </a:t>
            </a:r>
            <a:r>
              <a:rPr lang="en-US" sz="2000" dirty="0" err="1">
                <a:solidFill>
                  <a:schemeClr val="tx1"/>
                </a:solidFill>
              </a:rPr>
              <a:t>setiap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aktivitas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nya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372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1" y="2147732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rial Black" panose="020B0A04020102020204" pitchFamily="34" charset="0"/>
              </a:rPr>
              <a:t>M</a:t>
            </a:r>
            <a:r>
              <a:rPr lang="en-ID" sz="3600" dirty="0" err="1">
                <a:latin typeface="Arial Black" panose="020B0A04020102020204" pitchFamily="34" charset="0"/>
              </a:rPr>
              <a:t>asalah</a:t>
            </a:r>
            <a:r>
              <a:rPr lang="en-ID" sz="3600" dirty="0">
                <a:latin typeface="Arial Black" panose="020B0A04020102020204" pitchFamily="34" charset="0"/>
              </a:rPr>
              <a:t> Optimal </a:t>
            </a:r>
            <a:r>
              <a:rPr lang="en-ID" sz="3600" dirty="0" err="1">
                <a:latin typeface="Arial Black" panose="020B0A04020102020204" pitchFamily="34" charset="0"/>
              </a:rPr>
              <a:t>Penyimpanan</a:t>
            </a:r>
            <a:endParaRPr lang="en-ID" sz="3600" dirty="0">
              <a:latin typeface="Arial Black" panose="020B0A04020102020204" pitchFamily="34" charset="0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711701" y="2657982"/>
            <a:ext cx="90675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4000" i="1" dirty="0">
                <a:solidFill>
                  <a:schemeClr val="tx1"/>
                </a:solidFill>
                <a:latin typeface="Arial Black" panose="020B0A04020102020204" pitchFamily="34" charset="0"/>
              </a:rPr>
              <a:t>( Optimal Storage  Problem )</a:t>
            </a:r>
          </a:p>
        </p:txBody>
      </p:sp>
    </p:spTree>
    <p:extLst>
      <p:ext uri="{BB962C8B-B14F-4D97-AF65-F5344CB8AC3E}">
        <p14:creationId xmlns:p14="http://schemas.microsoft.com/office/powerpoint/2010/main" val="3124610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848383" y="1120503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M</a:t>
            </a:r>
            <a:r>
              <a:rPr lang="en-ID" sz="3200" dirty="0" err="1">
                <a:latin typeface="Arial Black" panose="020B0A04020102020204" pitchFamily="34" charset="0"/>
              </a:rPr>
              <a:t>asalah</a:t>
            </a:r>
            <a:r>
              <a:rPr lang="en-ID" sz="3200" dirty="0">
                <a:latin typeface="Arial Black" panose="020B0A04020102020204" pitchFamily="34" charset="0"/>
              </a:rPr>
              <a:t> Optimal </a:t>
            </a:r>
            <a:r>
              <a:rPr lang="en-ID" sz="3200" dirty="0" err="1">
                <a:latin typeface="Arial Black" panose="020B0A04020102020204" pitchFamily="34" charset="0"/>
              </a:rPr>
              <a:t>Penyimpanan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1848383" y="1446215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( Optimal Storage  Problem )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1294125" y="2248637"/>
            <a:ext cx="8474965" cy="1809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800" dirty="0" err="1">
                <a:latin typeface="Arial Black" panose="020B0A04020102020204" pitchFamily="34" charset="0"/>
              </a:rPr>
              <a:t>Terjemahan</a:t>
            </a:r>
            <a:r>
              <a:rPr lang="en-US" sz="2800" dirty="0">
                <a:latin typeface="Arial Black" panose="020B0A04020102020204" pitchFamily="34" charset="0"/>
              </a:rPr>
              <a:t> : </a:t>
            </a:r>
            <a:r>
              <a:rPr lang="en-US" sz="2800" dirty="0" err="1">
                <a:latin typeface="Arial Black" panose="020B0A04020102020204" pitchFamily="34" charset="0"/>
              </a:rPr>
              <a:t>Permasalahan</a:t>
            </a:r>
            <a:r>
              <a:rPr lang="en-US" sz="2800" dirty="0">
                <a:latin typeface="Arial Black" panose="020B0A04020102020204" pitchFamily="34" charset="0"/>
              </a:rPr>
              <a:t> dalam </a:t>
            </a:r>
            <a:r>
              <a:rPr lang="en-US" sz="2800" dirty="0" err="1">
                <a:latin typeface="Arial Black" panose="020B0A04020102020204" pitchFamily="34" charset="0"/>
              </a:rPr>
              <a:t>mengelola</a:t>
            </a:r>
            <a:r>
              <a:rPr lang="en-US" sz="2800" dirty="0">
                <a:latin typeface="Arial Black" panose="020B0A04020102020204" pitchFamily="34" charset="0"/>
              </a:rPr>
              <a:t> media </a:t>
            </a:r>
            <a:r>
              <a:rPr lang="en-US" sz="2800" dirty="0" err="1">
                <a:latin typeface="Arial Black" panose="020B0A04020102020204" pitchFamily="34" charset="0"/>
              </a:rPr>
              <a:t>penyimpanan</a:t>
            </a:r>
            <a:r>
              <a:rPr lang="en-US" sz="2800" dirty="0">
                <a:latin typeface="Arial Black" panose="020B0A04020102020204" pitchFamily="34" charset="0"/>
              </a:rPr>
              <a:t> yang </a:t>
            </a:r>
            <a:r>
              <a:rPr lang="en-US" sz="2800" dirty="0" err="1">
                <a:latin typeface="Arial Black" panose="020B0A04020102020204" pitchFamily="34" charset="0"/>
              </a:rPr>
              <a:t>bersifat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urut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atau</a:t>
            </a:r>
            <a:r>
              <a:rPr lang="en-US" sz="2800" dirty="0">
                <a:latin typeface="Arial Black" panose="020B0A04020102020204" pitchFamily="34" charset="0"/>
              </a:rPr>
              <a:t> </a:t>
            </a:r>
            <a:r>
              <a:rPr lang="en-US" sz="2800" dirty="0" err="1">
                <a:latin typeface="Arial Black" panose="020B0A04020102020204" pitchFamily="34" charset="0"/>
              </a:rPr>
              <a:t>sequencial</a:t>
            </a:r>
            <a:endParaRPr lang="en-ID" sz="28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834421" y="2507736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1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0" y="660284"/>
            <a:ext cx="1100381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Arial Black" panose="020B0A04020102020204" pitchFamily="34" charset="0"/>
              </a:rPr>
              <a:t>Contoh</a:t>
            </a:r>
            <a:r>
              <a:rPr lang="en-US" sz="2800" dirty="0">
                <a:latin typeface="Arial Black" panose="020B0A04020102020204" pitchFamily="34" charset="0"/>
              </a:rPr>
              <a:t> :</a:t>
            </a:r>
            <a:br>
              <a:rPr lang="en-US" sz="2800" dirty="0">
                <a:latin typeface="Arial Black" panose="020B0A04020102020204" pitchFamily="34" charset="0"/>
              </a:rPr>
            </a:br>
            <a:r>
              <a:rPr lang="en-US" sz="2800" dirty="0" err="1">
                <a:latin typeface="Arial Black" panose="020B0A04020102020204" pitchFamily="34" charset="0"/>
              </a:rPr>
              <a:t>Kasus</a:t>
            </a:r>
            <a:r>
              <a:rPr lang="en-US" sz="2800" dirty="0">
                <a:latin typeface="Arial Black" panose="020B0A04020102020204" pitchFamily="34" charset="0"/>
              </a:rPr>
              <a:t> Masalah Optimal </a:t>
            </a:r>
            <a:r>
              <a:rPr lang="en-US" sz="2800" dirty="0" err="1">
                <a:latin typeface="Arial Black" panose="020B0A04020102020204" pitchFamily="34" charset="0"/>
              </a:rPr>
              <a:t>Penyimpanan</a:t>
            </a:r>
            <a:endParaRPr lang="en-ID" sz="2800" dirty="0">
              <a:latin typeface="Arial Black" panose="020B0A04020102020204" pitchFamily="34" charset="0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5444827" y="4326051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2752075" y="1734579"/>
            <a:ext cx="6165054" cy="106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rial Black" panose="020B0A04020102020204" pitchFamily="34" charset="0"/>
              </a:rPr>
              <a:t>Penyimpanan</a:t>
            </a:r>
            <a:r>
              <a:rPr lang="en-US" sz="2000" dirty="0">
                <a:latin typeface="Arial Black" panose="020B0A04020102020204" pitchFamily="34" charset="0"/>
              </a:rPr>
              <a:t> Pada Pita </a:t>
            </a:r>
            <a:r>
              <a:rPr lang="en-US" sz="2000" dirty="0" err="1">
                <a:latin typeface="Arial Black" panose="020B0A04020102020204" pitchFamily="34" charset="0"/>
              </a:rPr>
              <a:t>Kaset</a:t>
            </a: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 - 3 File </a:t>
            </a:r>
            <a:r>
              <a:rPr lang="en-US" sz="2000" dirty="0" err="1">
                <a:latin typeface="Arial Black" panose="020B0A04020102020204" pitchFamily="34" charset="0"/>
              </a:rPr>
              <a:t>Lagu</a:t>
            </a:r>
            <a:r>
              <a:rPr lang="en-ID" sz="2000" dirty="0">
                <a:latin typeface="Arial Black" panose="020B0A04020102020204" pitchFamily="34" charset="0"/>
              </a:rPr>
              <a:t> </a:t>
            </a:r>
          </a:p>
          <a:p>
            <a:r>
              <a:rPr lang="en-ID" sz="2000" dirty="0">
                <a:latin typeface="Arial Black" panose="020B0A04020102020204" pitchFamily="34" charset="0"/>
              </a:rPr>
              <a:t>   ( </a:t>
            </a:r>
            <a:r>
              <a:rPr lang="en-ID" sz="2000" dirty="0" err="1">
                <a:latin typeface="Arial Black" panose="020B0A04020102020204" pitchFamily="34" charset="0"/>
              </a:rPr>
              <a:t>Durasi</a:t>
            </a:r>
            <a:r>
              <a:rPr lang="en-ID" sz="2000" dirty="0">
                <a:latin typeface="Arial Black" panose="020B0A04020102020204" pitchFamily="34" charset="0"/>
              </a:rPr>
              <a:t> : 5 </a:t>
            </a:r>
            <a:r>
              <a:rPr lang="en-ID" sz="2000" dirty="0" err="1">
                <a:latin typeface="Arial Black" panose="020B0A04020102020204" pitchFamily="34" charset="0"/>
              </a:rPr>
              <a:t>Menit</a:t>
            </a:r>
            <a:r>
              <a:rPr lang="en-ID" sz="2000" dirty="0">
                <a:latin typeface="Arial Black" panose="020B0A04020102020204" pitchFamily="34" charset="0"/>
              </a:rPr>
              <a:t> – 10 </a:t>
            </a:r>
            <a:r>
              <a:rPr lang="en-ID" sz="2000" dirty="0" err="1">
                <a:latin typeface="Arial Black" panose="020B0A04020102020204" pitchFamily="34" charset="0"/>
              </a:rPr>
              <a:t>Menit</a:t>
            </a:r>
            <a:r>
              <a:rPr lang="en-ID" sz="2000" dirty="0">
                <a:latin typeface="Arial Black" panose="020B0A04020102020204" pitchFamily="34" charset="0"/>
              </a:rPr>
              <a:t>  - 3 </a:t>
            </a:r>
            <a:r>
              <a:rPr lang="en-ID" sz="2000" dirty="0" err="1">
                <a:latin typeface="Arial Black" panose="020B0A04020102020204" pitchFamily="34" charset="0"/>
              </a:rPr>
              <a:t>Menit</a:t>
            </a:r>
            <a:r>
              <a:rPr lang="en-ID" sz="2000" dirty="0">
                <a:latin typeface="Arial Black" panose="020B0A04020102020204" pitchFamily="34" charset="0"/>
              </a:rPr>
              <a:t> )</a:t>
            </a:r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2699F6-233A-97D7-38A5-AC333BFF456E}"/>
              </a:ext>
            </a:extLst>
          </p:cNvPr>
          <p:cNvSpPr/>
          <p:nvPr/>
        </p:nvSpPr>
        <p:spPr>
          <a:xfrm>
            <a:off x="2569894" y="1817001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ADFBD74-7B2F-0329-3ACD-EB94B3C15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292C97-79D8-0033-D903-7C409E5C0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7" b="3177"/>
          <a:stretch/>
        </p:blipFill>
        <p:spPr>
          <a:xfrm>
            <a:off x="153340" y="1776773"/>
            <a:ext cx="2319590" cy="2141498"/>
          </a:xfrm>
          <a:prstGeom prst="rect">
            <a:avLst/>
          </a:prstGeom>
        </p:spPr>
      </p:pic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568437A7-0B02-4679-A0EF-FE0FEBBF6A74}"/>
              </a:ext>
            </a:extLst>
          </p:cNvPr>
          <p:cNvSpPr txBox="1">
            <a:spLocks/>
          </p:cNvSpPr>
          <p:nvPr/>
        </p:nvSpPr>
        <p:spPr>
          <a:xfrm>
            <a:off x="2710723" y="2987396"/>
            <a:ext cx="6165054" cy="1064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b="1" dirty="0" err="1">
                <a:latin typeface="Albert Sans" panose="020B0604020202020204" charset="0"/>
              </a:rPr>
              <a:t>Bagaimana</a:t>
            </a:r>
            <a:r>
              <a:rPr lang="en-US" sz="2400" b="1" dirty="0">
                <a:latin typeface="Albert Sans" panose="020B0604020202020204" charset="0"/>
              </a:rPr>
              <a:t> </a:t>
            </a:r>
            <a:r>
              <a:rPr lang="en-US" sz="2400" b="1" dirty="0" err="1">
                <a:latin typeface="Albert Sans" panose="020B0604020202020204" charset="0"/>
              </a:rPr>
              <a:t>susunan</a:t>
            </a:r>
            <a:r>
              <a:rPr lang="en-US" sz="2400" b="1" dirty="0">
                <a:latin typeface="Albert Sans" panose="020B0604020202020204" charset="0"/>
              </a:rPr>
              <a:t>/</a:t>
            </a:r>
            <a:r>
              <a:rPr lang="en-US" sz="2400" b="1" dirty="0" err="1">
                <a:latin typeface="Albert Sans" panose="020B0604020202020204" charset="0"/>
              </a:rPr>
              <a:t>Urutan</a:t>
            </a:r>
            <a:r>
              <a:rPr lang="en-US" sz="2400" b="1" dirty="0">
                <a:latin typeface="Albert Sans" panose="020B0604020202020204" charset="0"/>
              </a:rPr>
              <a:t> File </a:t>
            </a:r>
            <a:r>
              <a:rPr lang="en-US" sz="2400" b="1" dirty="0" err="1">
                <a:latin typeface="Albert Sans" panose="020B0604020202020204" charset="0"/>
              </a:rPr>
              <a:t>nya</a:t>
            </a:r>
            <a:r>
              <a:rPr lang="en-US" sz="2400" b="1" dirty="0">
                <a:latin typeface="Albert Sans" panose="020B0604020202020204" charset="0"/>
              </a:rPr>
              <a:t> ?</a:t>
            </a:r>
            <a:endParaRPr lang="en-US" sz="2400" dirty="0">
              <a:latin typeface="Albert Sans" panose="020B0604020202020204" charset="0"/>
            </a:endParaRPr>
          </a:p>
          <a:p>
            <a:r>
              <a:rPr lang="en-US" sz="2000" dirty="0">
                <a:latin typeface="Albert Sans" panose="020B0604020202020204" charset="0"/>
              </a:rPr>
              <a:t>Agar dapat </a:t>
            </a:r>
            <a:r>
              <a:rPr lang="en-US" sz="2000" dirty="0" err="1">
                <a:latin typeface="Albert Sans" panose="020B0604020202020204" charset="0"/>
              </a:rPr>
              <a:t>menghemat</a:t>
            </a:r>
            <a:r>
              <a:rPr lang="en-US" sz="2000" dirty="0">
                <a:latin typeface="Albert Sans" panose="020B0604020202020204" charset="0"/>
              </a:rPr>
              <a:t> Media </a:t>
            </a:r>
            <a:r>
              <a:rPr lang="en-US" sz="2000" dirty="0" err="1">
                <a:latin typeface="Albert Sans" panose="020B0604020202020204" charset="0"/>
              </a:rPr>
              <a:t>Penyimpanan</a:t>
            </a:r>
            <a:endParaRPr lang="en-US" sz="200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413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Optimal Storage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1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- </a:t>
            </a:r>
            <a:r>
              <a:rPr lang="en-US" sz="2000" b="1" dirty="0" err="1">
                <a:latin typeface="Arial Black" panose="020B0A04020102020204" pitchFamily="34" charset="0"/>
              </a:rPr>
              <a:t>Menemukan</a:t>
            </a:r>
            <a:r>
              <a:rPr lang="en-US" sz="2000" b="1" dirty="0">
                <a:latin typeface="Arial Black" panose="020B0A04020102020204" pitchFamily="34" charset="0"/>
              </a:rPr>
              <a:t> 2 </a:t>
            </a:r>
            <a:r>
              <a:rPr lang="en-US" sz="2000" b="1" dirty="0" err="1">
                <a:latin typeface="Arial Black" panose="020B0A04020102020204" pitchFamily="34" charset="0"/>
              </a:rPr>
              <a:t>Kriteria</a:t>
            </a:r>
            <a:r>
              <a:rPr lang="en-US" sz="2000" b="1" dirty="0">
                <a:latin typeface="Arial Black" panose="020B0A04020102020204" pitchFamily="34" charset="0"/>
              </a:rPr>
              <a:t> Greedy</a:t>
            </a:r>
          </a:p>
          <a:p>
            <a:r>
              <a:rPr lang="en-US" sz="2000" b="1" dirty="0">
                <a:latin typeface="Arial Black" panose="020B0A04020102020204" pitchFamily="34" charset="0"/>
              </a:rPr>
              <a:t>    </a:t>
            </a:r>
            <a:endParaRPr lang="en-ID" sz="2000" b="1" dirty="0">
              <a:latin typeface="Arial Black" panose="020B0A04020102020204" pitchFamily="34" charset="0"/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9EC416DF-B9B0-45F3-F521-6E503FC8222C}"/>
              </a:ext>
            </a:extLst>
          </p:cNvPr>
          <p:cNvSpPr txBox="1">
            <a:spLocks/>
          </p:cNvSpPr>
          <p:nvPr/>
        </p:nvSpPr>
        <p:spPr>
          <a:xfrm>
            <a:off x="663498" y="176205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 err="1">
                <a:latin typeface="Arial Black" panose="020B0A04020102020204" pitchFamily="34" charset="0"/>
              </a:rPr>
              <a:t>Fungsi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Tujuan</a:t>
            </a:r>
            <a:r>
              <a:rPr lang="en-US" sz="2000" dirty="0">
                <a:latin typeface="Arial Black" panose="020B0A04020102020204" pitchFamily="34" charset="0"/>
              </a:rPr>
              <a:t> : </a:t>
            </a:r>
            <a:r>
              <a:rPr lang="en-US" sz="2000" dirty="0" err="1">
                <a:latin typeface="Arial Black" panose="020B0A04020102020204" pitchFamily="34" charset="0"/>
              </a:rPr>
              <a:t>Optimalisasi</a:t>
            </a:r>
            <a:r>
              <a:rPr lang="en-US" sz="2000" dirty="0">
                <a:latin typeface="Arial Black" panose="020B0A04020102020204" pitchFamily="34" charset="0"/>
              </a:rPr>
              <a:t> Media </a:t>
            </a:r>
            <a:r>
              <a:rPr lang="en-US" sz="2000" dirty="0" err="1">
                <a:latin typeface="Arial Black" panose="020B0A04020102020204" pitchFamily="34" charset="0"/>
              </a:rPr>
              <a:t>Penyimpanan</a:t>
            </a:r>
            <a:endParaRPr lang="en-US" sz="2000" dirty="0">
              <a:latin typeface="Arial Black" panose="020B0A040201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Pembatas</a:t>
            </a:r>
            <a:r>
              <a:rPr lang="en-US" sz="2000" b="1" dirty="0">
                <a:latin typeface="Arial Black" panose="020B0A04020102020204" pitchFamily="34" charset="0"/>
              </a:rPr>
              <a:t> : Waktu </a:t>
            </a:r>
            <a:r>
              <a:rPr lang="en-US" sz="2000" b="1" dirty="0" err="1">
                <a:latin typeface="Arial Black" panose="020B0A04020102020204" pitchFamily="34" charset="0"/>
              </a:rPr>
              <a:t>Akses</a:t>
            </a:r>
            <a:r>
              <a:rPr lang="en-US" sz="2000" b="1" dirty="0">
                <a:latin typeface="Arial Black" panose="020B0A04020102020204" pitchFamily="34" charset="0"/>
              </a:rPr>
              <a:t> File</a:t>
            </a:r>
            <a:endParaRPr lang="en-ID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002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22289" y="1074050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 err="1">
                <a:latin typeface="Arial Black" panose="020B0A04020102020204" pitchFamily="34" charset="0"/>
              </a:rPr>
              <a:t>Fungsi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Tujuan</a:t>
            </a:r>
            <a:r>
              <a:rPr lang="en-US" sz="2000" dirty="0">
                <a:latin typeface="Arial Black" panose="020B0A04020102020204" pitchFamily="34" charset="0"/>
              </a:rPr>
              <a:t> (</a:t>
            </a:r>
            <a:r>
              <a:rPr lang="en-US" sz="2000" dirty="0" err="1">
                <a:latin typeface="Arial Black" panose="020B0A04020102020204" pitchFamily="34" charset="0"/>
              </a:rPr>
              <a:t>Obyektif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i="1" dirty="0">
                <a:latin typeface="Arial Black" panose="020B0A04020102020204" pitchFamily="34" charset="0"/>
              </a:rPr>
              <a:t>)</a:t>
            </a: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    * Optimal Store</a:t>
            </a:r>
            <a:endParaRPr lang="en-ID" sz="20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257;p30">
                <a:extLst>
                  <a:ext uri="{FF2B5EF4-FFF2-40B4-BE49-F238E27FC236}">
                    <a16:creationId xmlns:a16="http://schemas.microsoft.com/office/drawing/2014/main" id="{9BE20CC3-0501-E889-8B9F-9FAEC4450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9891" y="1418646"/>
                <a:ext cx="3410380" cy="116844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𝐢</m:t>
                          </m:r>
                        </m:e>
                      </m:d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Ʃ Ʃ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ik</m:t>
                      </m:r>
                    </m:oMath>
                  </m:oMathPara>
                </a14:m>
                <a:endParaRPr lang="en-ID" sz="20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5" name="Google Shape;257;p30">
                <a:extLst>
                  <a:ext uri="{FF2B5EF4-FFF2-40B4-BE49-F238E27FC236}">
                    <a16:creationId xmlns:a16="http://schemas.microsoft.com/office/drawing/2014/main" id="{9BE20CC3-0501-E889-8B9F-9FAEC445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91" y="1418646"/>
                <a:ext cx="3410380" cy="1168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6B98641F-F983-07FA-D383-DB47BC0E543D}"/>
              </a:ext>
            </a:extLst>
          </p:cNvPr>
          <p:cNvSpPr txBox="1">
            <a:spLocks/>
          </p:cNvSpPr>
          <p:nvPr/>
        </p:nvSpPr>
        <p:spPr>
          <a:xfrm>
            <a:off x="0" y="2178077"/>
            <a:ext cx="7058275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 err="1">
                <a:latin typeface="Arial Black" panose="020B0A04020102020204" pitchFamily="34" charset="0"/>
              </a:rPr>
              <a:t>Fungsi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Pembatas</a:t>
            </a:r>
            <a:r>
              <a:rPr lang="en-US" sz="2000" dirty="0">
                <a:latin typeface="Arial Black" panose="020B0A04020102020204" pitchFamily="34" charset="0"/>
              </a:rPr>
              <a:t> ( </a:t>
            </a:r>
            <a:r>
              <a:rPr lang="en-US" sz="2000" dirty="0" err="1">
                <a:latin typeface="Arial Black" panose="020B0A04020102020204" pitchFamily="34" charset="0"/>
              </a:rPr>
              <a:t>Subyektif</a:t>
            </a:r>
            <a:r>
              <a:rPr lang="en-US" sz="2000" dirty="0">
                <a:latin typeface="Arial Black" panose="020B0A04020102020204" pitchFamily="34" charset="0"/>
              </a:rPr>
              <a:t> )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Waktu </a:t>
            </a:r>
            <a:r>
              <a:rPr lang="en-US" sz="2000" dirty="0" err="1">
                <a:latin typeface="Arial Black" panose="020B0A04020102020204" pitchFamily="34" charset="0"/>
              </a:rPr>
              <a:t>Akses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25" name="Google Shape;257;p30">
            <a:extLst>
              <a:ext uri="{FF2B5EF4-FFF2-40B4-BE49-F238E27FC236}">
                <a16:creationId xmlns:a16="http://schemas.microsoft.com/office/drawing/2014/main" id="{DA1F18F3-F845-D94B-521B-FA5E372C47FA}"/>
              </a:ext>
            </a:extLst>
          </p:cNvPr>
          <p:cNvSpPr txBox="1">
            <a:spLocks/>
          </p:cNvSpPr>
          <p:nvPr/>
        </p:nvSpPr>
        <p:spPr>
          <a:xfrm>
            <a:off x="2457760" y="3305872"/>
            <a:ext cx="4102669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1600" dirty="0"/>
              <a:t>n      =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Wi   = </a:t>
            </a:r>
            <a:r>
              <a:rPr lang="en-ID" sz="1600" dirty="0" err="1"/>
              <a:t>Bobot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Pi     = Profit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Xi     = </a:t>
            </a:r>
            <a:r>
              <a:rPr lang="en-ID" sz="1600" dirty="0" err="1"/>
              <a:t>Probabilitas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M     = </a:t>
            </a:r>
            <a:r>
              <a:rPr lang="en-ID" sz="1600" dirty="0" err="1"/>
              <a:t>Kapasitas</a:t>
            </a:r>
            <a:r>
              <a:rPr lang="en-ID" sz="1600" dirty="0"/>
              <a:t> media </a:t>
            </a:r>
            <a:r>
              <a:rPr lang="en-ID" sz="1600" dirty="0" err="1"/>
              <a:t>penyimpanan</a:t>
            </a:r>
            <a:endParaRPr lang="en-ID" sz="4800" b="1" dirty="0">
              <a:latin typeface="Albert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7;p30">
                <a:extLst>
                  <a:ext uri="{FF2B5EF4-FFF2-40B4-BE49-F238E27FC236}">
                    <a16:creationId xmlns:a16="http://schemas.microsoft.com/office/drawing/2014/main" id="{CFD4A57A-F423-68D3-F924-E0BDE1472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16142" y="2754059"/>
                <a:ext cx="3410380" cy="116844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𝐌𝐑𝐓</m:t>
                          </m:r>
                        </m:e>
                      </m:d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Ʃ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𝒕𝒋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/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ID" sz="20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4" name="Google Shape;257;p30">
                <a:extLst>
                  <a:ext uri="{FF2B5EF4-FFF2-40B4-BE49-F238E27FC236}">
                    <a16:creationId xmlns:a16="http://schemas.microsoft.com/office/drawing/2014/main" id="{CFD4A57A-F423-68D3-F924-E0BDE147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142" y="2754059"/>
                <a:ext cx="3410380" cy="1168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570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2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Mencari</a:t>
            </a:r>
            <a:r>
              <a:rPr lang="en-US" sz="2000" b="1" dirty="0">
                <a:latin typeface="Arial Black" panose="020B0A04020102020204" pitchFamily="34" charset="0"/>
              </a:rPr>
              <a:t> Feasible Solution</a:t>
            </a:r>
          </a:p>
        </p:txBody>
      </p:sp>
      <p:sp>
        <p:nvSpPr>
          <p:cNvPr id="5" name="Google Shape;257;p30">
            <a:extLst>
              <a:ext uri="{FF2B5EF4-FFF2-40B4-BE49-F238E27FC236}">
                <a16:creationId xmlns:a16="http://schemas.microsoft.com/office/drawing/2014/main" id="{795B33F6-A8AC-EEB6-3EB0-632CD56B0944}"/>
              </a:ext>
            </a:extLst>
          </p:cNvPr>
          <p:cNvSpPr txBox="1">
            <a:spLocks/>
          </p:cNvSpPr>
          <p:nvPr/>
        </p:nvSpPr>
        <p:spPr>
          <a:xfrm>
            <a:off x="84487" y="2288320"/>
            <a:ext cx="4267014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lbert Sans" panose="020B0604020202020204" charset="0"/>
              </a:rPr>
              <a:t>Alternatif</a:t>
            </a:r>
            <a:r>
              <a:rPr lang="en-US" sz="2000" dirty="0">
                <a:latin typeface="Albert Sans" panose="020B0604020202020204" charset="0"/>
              </a:rPr>
              <a:t> Solusi  yang dapat </a:t>
            </a:r>
            <a:r>
              <a:rPr lang="en-US" sz="2000" dirty="0" err="1">
                <a:latin typeface="Albert Sans" panose="020B0604020202020204" charset="0"/>
              </a:rPr>
              <a:t>digunakan</a:t>
            </a:r>
            <a:r>
              <a:rPr lang="en-US" sz="2000" dirty="0">
                <a:latin typeface="Albert Sans" panose="020B0604020202020204" charset="0"/>
              </a:rPr>
              <a:t> untuk </a:t>
            </a:r>
            <a:r>
              <a:rPr lang="en-US" sz="2000" dirty="0" err="1">
                <a:latin typeface="Albert Sans" panose="020B0604020202020204" charset="0"/>
              </a:rPr>
              <a:t>memperoleh</a:t>
            </a:r>
            <a:r>
              <a:rPr lang="en-US" sz="2000" dirty="0">
                <a:latin typeface="Albert Sans" panose="020B0604020202020204" charset="0"/>
              </a:rPr>
              <a:t> </a:t>
            </a:r>
            <a:r>
              <a:rPr lang="en-US" sz="2000" i="1" dirty="0">
                <a:latin typeface="Albert Sans" panose="020B0604020202020204" charset="0"/>
              </a:rPr>
              <a:t>Optimal Solution</a:t>
            </a: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88118B43-A20E-4E1D-FBD3-7D8B141FA09F}"/>
              </a:ext>
            </a:extLst>
          </p:cNvPr>
          <p:cNvSpPr txBox="1">
            <a:spLocks/>
          </p:cNvSpPr>
          <p:nvPr/>
        </p:nvSpPr>
        <p:spPr>
          <a:xfrm>
            <a:off x="3944261" y="2101222"/>
            <a:ext cx="4267014" cy="25159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lbert Sans" panose="020B0604020202020204" charset="0"/>
              </a:rPr>
              <a:t>Jumlah</a:t>
            </a:r>
            <a:r>
              <a:rPr lang="en-US" sz="2000" dirty="0">
                <a:latin typeface="Albert Sans" panose="020B0604020202020204" charset="0"/>
              </a:rPr>
              <a:t> Feasible Solution</a:t>
            </a:r>
          </a:p>
          <a:p>
            <a:r>
              <a:rPr lang="en-US" sz="2000" dirty="0">
                <a:latin typeface="Albert Sans" panose="020B0604020202020204" charset="0"/>
              </a:rPr>
              <a:t>Untuk 3 </a:t>
            </a:r>
            <a:r>
              <a:rPr lang="en-US" sz="2000" dirty="0" err="1">
                <a:latin typeface="Albert Sans" panose="020B0604020202020204" charset="0"/>
              </a:rPr>
              <a:t>buah</a:t>
            </a:r>
            <a:r>
              <a:rPr lang="en-US" sz="2000" dirty="0">
                <a:latin typeface="Albert Sans" panose="020B0604020202020204" charset="0"/>
              </a:rPr>
              <a:t> file input</a:t>
            </a:r>
          </a:p>
          <a:p>
            <a:r>
              <a:rPr lang="en-US" sz="2000" dirty="0" err="1">
                <a:latin typeface="Albert Sans" panose="020B0604020202020204" charset="0"/>
              </a:rPr>
              <a:t>adalah</a:t>
            </a:r>
            <a:r>
              <a:rPr lang="en-US" sz="2000" dirty="0">
                <a:latin typeface="Albert Sans" panose="020B0604020202020204" charset="0"/>
              </a:rPr>
              <a:t> : N </a:t>
            </a:r>
            <a:r>
              <a:rPr lang="en-US" sz="2000" dirty="0" err="1">
                <a:latin typeface="Albert Sans" panose="020B0604020202020204" charset="0"/>
              </a:rPr>
              <a:t>Faktorial</a:t>
            </a:r>
            <a:endParaRPr lang="en-US" sz="2000" dirty="0">
              <a:latin typeface="Albert Sans" panose="020B0604020202020204" charset="0"/>
            </a:endParaRPr>
          </a:p>
          <a:p>
            <a:r>
              <a:rPr lang="en-US" sz="2000" dirty="0" err="1">
                <a:latin typeface="Albert Sans" panose="020B0604020202020204" charset="0"/>
              </a:rPr>
              <a:t>dimana</a:t>
            </a:r>
            <a:r>
              <a:rPr lang="en-US" sz="2000" dirty="0">
                <a:latin typeface="Albert Sans" panose="020B0604020202020204" charset="0"/>
              </a:rPr>
              <a:t> N = </a:t>
            </a:r>
            <a:r>
              <a:rPr lang="en-US" sz="2000" dirty="0" err="1">
                <a:latin typeface="Albert Sans" panose="020B0604020202020204" charset="0"/>
              </a:rPr>
              <a:t>Jumlah</a:t>
            </a:r>
            <a:r>
              <a:rPr lang="en-US" sz="2000" dirty="0">
                <a:latin typeface="Albert Sans" panose="020B0604020202020204" charset="0"/>
              </a:rPr>
              <a:t> File</a:t>
            </a:r>
          </a:p>
          <a:p>
            <a:endParaRPr lang="en-US" sz="2000" dirty="0">
              <a:latin typeface="Albert Sans" panose="020B0604020202020204" charset="0"/>
            </a:endParaRPr>
          </a:p>
          <a:p>
            <a:endParaRPr lang="en-US" sz="2000" dirty="0">
              <a:latin typeface="Albert Sans" panose="020B0604020202020204" charset="0"/>
            </a:endParaRPr>
          </a:p>
          <a:p>
            <a:r>
              <a:rPr lang="en-US" sz="2400" b="1" dirty="0">
                <a:latin typeface="Albert Sans" panose="020B0604020202020204" charset="0"/>
              </a:rPr>
              <a:t>3 ! = 3 x 2 x 1 = 6</a:t>
            </a:r>
            <a:endParaRPr lang="en-US" sz="2000" b="1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62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3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Menghitung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Tujuan</a:t>
            </a:r>
            <a:r>
              <a:rPr lang="en-US" sz="2000" b="1" dirty="0">
                <a:latin typeface="Arial Black" panose="020B0A04020102020204" pitchFamily="34" charset="0"/>
              </a:rPr>
              <a:t> dan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Pembatas</a:t>
            </a:r>
            <a:endParaRPr lang="en-US" sz="20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F0F04AD-8D78-63FC-2580-0A105013B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024186"/>
              </p:ext>
            </p:extLst>
          </p:nvPr>
        </p:nvGraphicFramePr>
        <p:xfrm>
          <a:off x="1281832" y="2180317"/>
          <a:ext cx="7303903" cy="259588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499451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2515785"/>
                    </a:ext>
                  </a:extLst>
                </a:gridCol>
                <a:gridCol w="2773612">
                  <a:extLst>
                    <a:ext uri="{9D8B030D-6E8A-4147-A177-3AD203B41FA5}">
                      <a16:colId xmlns:a16="http://schemas.microsoft.com/office/drawing/2014/main" val="2128693975"/>
                    </a:ext>
                  </a:extLst>
                </a:gridCol>
                <a:gridCol w="1482291">
                  <a:extLst>
                    <a:ext uri="{9D8B030D-6E8A-4147-A177-3AD203B41FA5}">
                      <a16:colId xmlns:a16="http://schemas.microsoft.com/office/drawing/2014/main" val="23400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Ordering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Panjang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 (I)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MRT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7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1,2,3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5,10,3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 + (5+10) + (5+10+3) = 38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38/3 = 12,66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97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1,3,2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5,3,10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 + (5+3) + (5+3+10) = 31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31/3 = 10,33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116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2,1,3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10,5,3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 + (10+5) + (10+5+3) = 43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43/3 = 14,33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80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2,3,1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10,3,5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 + (10+3) + (10+3+5) = 41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41/3 = 13,66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91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3,1,2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3,5,10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 + (3+5) + (3+5+10) = 29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29/3 = 9,66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3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3,2,1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3,10,5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 + (3+10) + (3+10+5) = 34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34/3 = 11,33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597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03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245586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solidFill>
                  <a:schemeClr val="tx1"/>
                </a:solidFill>
                <a:latin typeface="Arial Black" panose="020B0A04020102020204" pitchFamily="34" charset="0"/>
              </a:rPr>
              <a:t>Pseuducode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E7FC2513-C536-7A06-E2BA-29867878A0D0}"/>
              </a:ext>
            </a:extLst>
          </p:cNvPr>
          <p:cNvSpPr txBox="1">
            <a:spLocks/>
          </p:cNvSpPr>
          <p:nvPr/>
        </p:nvSpPr>
        <p:spPr>
          <a:xfrm>
            <a:off x="737812" y="1685201"/>
            <a:ext cx="6253956" cy="33237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Function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findOrderMRT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(L, n)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Sort L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Print "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Urutan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optimal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penyimpanan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program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:", L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MRT = 0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For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from 0 to n-1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sum = 0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For j from 0 to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    sum = sum + L[j]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End For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    MRT = MRT + sum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End For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MRT = MRT / n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   Print "Waktu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Pengambilan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Minimum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pesanan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ini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", format(MRT, 5 decimal places)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End Function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//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Contoh</a:t>
            </a:r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L = [5, 10, 3]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n = length of L</a:t>
            </a:r>
          </a:p>
          <a:p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findOrderMRT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(L, n)</a:t>
            </a:r>
          </a:p>
        </p:txBody>
      </p:sp>
    </p:spTree>
    <p:extLst>
      <p:ext uri="{BB962C8B-B14F-4D97-AF65-F5344CB8AC3E}">
        <p14:creationId xmlns:p14="http://schemas.microsoft.com/office/powerpoint/2010/main" val="245413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848383" y="1120503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M</a:t>
            </a:r>
            <a:r>
              <a:rPr lang="en-ID" sz="3200" dirty="0" err="1">
                <a:latin typeface="Arial Black" panose="020B0A04020102020204" pitchFamily="34" charset="0"/>
              </a:rPr>
              <a:t>asalah</a:t>
            </a:r>
            <a:r>
              <a:rPr lang="en-ID" sz="3200" dirty="0">
                <a:latin typeface="Arial Black" panose="020B0A04020102020204" pitchFamily="34" charset="0"/>
              </a:rPr>
              <a:t> Knapsack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1848383" y="1446215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( Knapsack Problem )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1294125" y="2248637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3200" dirty="0" err="1">
                <a:latin typeface="Arial Black" panose="020B0A04020102020204" pitchFamily="34" charset="0"/>
              </a:rPr>
              <a:t>Terjemahan</a:t>
            </a:r>
            <a:r>
              <a:rPr lang="en-US" sz="3200" dirty="0">
                <a:latin typeface="Arial Black" panose="020B0A04020102020204" pitchFamily="34" charset="0"/>
              </a:rPr>
              <a:t> : </a:t>
            </a:r>
            <a:r>
              <a:rPr lang="en-US" sz="3200" dirty="0" err="1">
                <a:latin typeface="Arial Black" panose="020B0A04020102020204" pitchFamily="34" charset="0"/>
              </a:rPr>
              <a:t>Ransel</a:t>
            </a:r>
            <a:r>
              <a:rPr lang="en-US" sz="3200" dirty="0">
                <a:latin typeface="Arial Black" panose="020B0A04020102020204" pitchFamily="34" charset="0"/>
              </a:rPr>
              <a:t> / </a:t>
            </a:r>
            <a:r>
              <a:rPr lang="en-US" sz="3200" dirty="0" err="1">
                <a:latin typeface="Arial Black" panose="020B0A04020102020204" pitchFamily="34" charset="0"/>
              </a:rPr>
              <a:t>Karung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834421" y="2507736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1714970" y="2876948"/>
            <a:ext cx="6664179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Diperlukan</a:t>
            </a:r>
            <a:r>
              <a:rPr lang="en-US" sz="2400" dirty="0">
                <a:latin typeface="Arial Black" panose="020B0A04020102020204" pitchFamily="34" charset="0"/>
              </a:rPr>
              <a:t> oleh </a:t>
            </a:r>
            <a:r>
              <a:rPr lang="en-US" sz="2400" dirty="0" err="1">
                <a:latin typeface="Arial Black" panose="020B0A04020102020204" pitchFamily="34" charset="0"/>
              </a:rPr>
              <a:t>pendaki</a:t>
            </a:r>
            <a:r>
              <a:rPr lang="en-US" sz="2400" dirty="0">
                <a:latin typeface="Arial Black" panose="020B0A04020102020204" pitchFamily="34" charset="0"/>
              </a:rPr>
              <a:t>, traveler, </a:t>
            </a:r>
            <a:r>
              <a:rPr lang="en-US" sz="2400" dirty="0" err="1">
                <a:latin typeface="Arial Black" panose="020B0A04020102020204" pitchFamily="34" charset="0"/>
              </a:rPr>
              <a:t>dll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2699F6-233A-97D7-38A5-AC333BFF456E}"/>
              </a:ext>
            </a:extLst>
          </p:cNvPr>
          <p:cNvSpPr/>
          <p:nvPr/>
        </p:nvSpPr>
        <p:spPr>
          <a:xfrm>
            <a:off x="1515854" y="3249224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Google Shape;257;p30">
            <a:extLst>
              <a:ext uri="{FF2B5EF4-FFF2-40B4-BE49-F238E27FC236}">
                <a16:creationId xmlns:a16="http://schemas.microsoft.com/office/drawing/2014/main" id="{D5D65B5C-8281-4D81-FFBC-9DA09787652F}"/>
              </a:ext>
            </a:extLst>
          </p:cNvPr>
          <p:cNvSpPr txBox="1">
            <a:spLocks/>
          </p:cNvSpPr>
          <p:nvPr/>
        </p:nvSpPr>
        <p:spPr>
          <a:xfrm>
            <a:off x="1710745" y="3299837"/>
            <a:ext cx="698235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Barang</a:t>
            </a:r>
            <a:r>
              <a:rPr lang="en-US" sz="2400" dirty="0">
                <a:latin typeface="Arial Black" panose="020B0A04020102020204" pitchFamily="34" charset="0"/>
              </a:rPr>
              <a:t> yang dibawah sesuai </a:t>
            </a:r>
            <a:r>
              <a:rPr lang="en-US" sz="2400" dirty="0" err="1">
                <a:latin typeface="Arial Black" panose="020B0A04020102020204" pitchFamily="34" charset="0"/>
              </a:rPr>
              <a:t>kebutuhan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4FAE38-E092-1B15-3355-C8C59D3EF617}"/>
              </a:ext>
            </a:extLst>
          </p:cNvPr>
          <p:cNvSpPr/>
          <p:nvPr/>
        </p:nvSpPr>
        <p:spPr>
          <a:xfrm>
            <a:off x="1511629" y="3672113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8208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245586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Python 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E7FC2513-C536-7A06-E2BA-29867878A0D0}"/>
              </a:ext>
            </a:extLst>
          </p:cNvPr>
          <p:cNvSpPr txBox="1">
            <a:spLocks/>
          </p:cNvSpPr>
          <p:nvPr/>
        </p:nvSpPr>
        <p:spPr>
          <a:xfrm>
            <a:off x="89092" y="1656326"/>
            <a:ext cx="4497475" cy="29655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# Program Python untuk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menemukan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urutan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program yang MRT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diminimalkan</a:t>
            </a:r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#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Fungsi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ini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menampilkan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pesanan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diperlukan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dan Waktu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Pengambilan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Minimum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def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findOrderMRT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(L, n):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# Di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sini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panjang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program ke-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L[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L.sort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()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# Panjang program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diurutkan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berdasarkan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pertambahan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panjangnya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.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# Ini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urutan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program yang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harus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disimpan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dalam tape untuk MRT minimum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print("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Urutan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optimal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penyimpanan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program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:", end=" ")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</a:t>
            </a:r>
          </a:p>
        </p:txBody>
      </p:sp>
      <p:sp>
        <p:nvSpPr>
          <p:cNvPr id="13" name="Google Shape;257;p30">
            <a:extLst>
              <a:ext uri="{FF2B5EF4-FFF2-40B4-BE49-F238E27FC236}">
                <a16:creationId xmlns:a16="http://schemas.microsoft.com/office/drawing/2014/main" id="{B6C52A3E-F1C9-3616-B863-67F9176B7FB3}"/>
              </a:ext>
            </a:extLst>
          </p:cNvPr>
          <p:cNvSpPr txBox="1">
            <a:spLocks/>
          </p:cNvSpPr>
          <p:nvPr/>
        </p:nvSpPr>
        <p:spPr>
          <a:xfrm>
            <a:off x="5104719" y="1442740"/>
            <a:ext cx="3950189" cy="34853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for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in range(0, n):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print(L[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], end=" ")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print()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# MRT - Minimum Retrieval Time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MRT = 0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for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in range(0, n):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	sum = 0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	for j in range(0, i+1):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	sum += L[j]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	MRT += sum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		MRT /= n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print("Waktu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Pengambilan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Minimum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pesanan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ini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", "{0:.5f}".format(MRT))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L = [5, 10, 3]</a:t>
            </a:r>
          </a:p>
          <a:p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n = </a:t>
            </a:r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len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(L)</a:t>
            </a:r>
          </a:p>
          <a:p>
            <a:r>
              <a:rPr lang="en-US" sz="1100" dirty="0" err="1">
                <a:solidFill>
                  <a:schemeClr val="tx1"/>
                </a:solidFill>
                <a:latin typeface="Albert Sans" panose="020B0604020202020204" charset="0"/>
              </a:rPr>
              <a:t>findOrderMRT</a:t>
            </a:r>
            <a:r>
              <a:rPr lang="en-US" sz="1100" dirty="0">
                <a:solidFill>
                  <a:schemeClr val="tx1"/>
                </a:solidFill>
                <a:latin typeface="Albert Sans" panose="020B0604020202020204" charset="0"/>
              </a:rPr>
              <a:t>(L, n)</a:t>
            </a:r>
          </a:p>
          <a:p>
            <a:endParaRPr lang="en-US" sz="1100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6335169-400D-3B74-910F-9F48722063B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 rot="5400000" flipH="1" flipV="1">
            <a:off x="3003042" y="2520225"/>
            <a:ext cx="1436464" cy="2766889"/>
          </a:xfrm>
          <a:prstGeom prst="bentConnector4">
            <a:avLst>
              <a:gd name="adj1" fmla="val -15914"/>
              <a:gd name="adj2" fmla="val 9063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619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540616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Implementasi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Algoritma</a:t>
            </a:r>
            <a:r>
              <a:rPr lang="en-US" sz="2400" dirty="0">
                <a:latin typeface="Arial Black" panose="020B0A04020102020204" pitchFamily="34" charset="0"/>
              </a:rPr>
              <a:t> Greedy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799715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Google Shape;257;p30">
            <a:extLst>
              <a:ext uri="{FF2B5EF4-FFF2-40B4-BE49-F238E27FC236}">
                <a16:creationId xmlns:a16="http://schemas.microsoft.com/office/drawing/2014/main" id="{A8FE9170-E4F0-4D92-DDC7-C7DF87AF0EDA}"/>
              </a:ext>
            </a:extLst>
          </p:cNvPr>
          <p:cNvSpPr txBox="1">
            <a:spLocks/>
          </p:cNvSpPr>
          <p:nvPr/>
        </p:nvSpPr>
        <p:spPr>
          <a:xfrm>
            <a:off x="623212" y="970056"/>
            <a:ext cx="3948788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Python Output Code</a:t>
            </a:r>
            <a:endParaRPr lang="en-ID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EDDC1-F15D-9C3F-7CF1-EF7FDDBA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99" y="1657954"/>
            <a:ext cx="8308005" cy="2904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2838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D995-101D-1496-16BB-0ABB9B60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0" y="1060350"/>
            <a:ext cx="8856359" cy="1511400"/>
          </a:xfrm>
        </p:spPr>
        <p:txBody>
          <a:bodyPr/>
          <a:lstStyle/>
          <a:p>
            <a:r>
              <a:rPr lang="en-US" sz="4400" dirty="0"/>
              <a:t>Optimal Solution untuk Masalah Optimal </a:t>
            </a:r>
            <a:r>
              <a:rPr lang="en-US" sz="4400" dirty="0" err="1"/>
              <a:t>Penyimpanan</a:t>
            </a:r>
            <a:endParaRPr lang="en-ID" sz="4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177CDB-70C4-B917-2D4A-8750C0BC62A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87641" y="283142"/>
            <a:ext cx="5461225" cy="915900"/>
          </a:xfrm>
        </p:spPr>
        <p:txBody>
          <a:bodyPr/>
          <a:lstStyle/>
          <a:p>
            <a:r>
              <a:rPr lang="en-US" dirty="0"/>
              <a:t>Kesimpulan</a:t>
            </a:r>
            <a:endParaRPr lang="en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BD37CB-2A8E-E6A9-8283-1248AADB2CD6}"/>
              </a:ext>
            </a:extLst>
          </p:cNvPr>
          <p:cNvSpPr txBox="1">
            <a:spLocks/>
          </p:cNvSpPr>
          <p:nvPr/>
        </p:nvSpPr>
        <p:spPr>
          <a:xfrm>
            <a:off x="287639" y="2571750"/>
            <a:ext cx="7017936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Dari ke 3 </a:t>
            </a:r>
            <a:r>
              <a:rPr lang="en-US" sz="2000" dirty="0" err="1">
                <a:solidFill>
                  <a:schemeClr val="tx1"/>
                </a:solidFill>
              </a:rPr>
              <a:t>lagu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memiliki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durasi</a:t>
            </a:r>
            <a:r>
              <a:rPr lang="en-US" sz="2000" dirty="0">
                <a:solidFill>
                  <a:schemeClr val="tx1"/>
                </a:solidFill>
              </a:rPr>
              <a:t> (5 </a:t>
            </a:r>
            <a:r>
              <a:rPr lang="en-US" sz="2000" dirty="0" err="1">
                <a:solidFill>
                  <a:schemeClr val="tx1"/>
                </a:solidFill>
              </a:rPr>
              <a:t>Menit</a:t>
            </a:r>
            <a:r>
              <a:rPr lang="en-US" sz="2000" dirty="0">
                <a:solidFill>
                  <a:schemeClr val="tx1"/>
                </a:solidFill>
              </a:rPr>
              <a:t>, 10 </a:t>
            </a:r>
            <a:r>
              <a:rPr lang="en-US" sz="2000" dirty="0" err="1">
                <a:solidFill>
                  <a:schemeClr val="tx1"/>
                </a:solidFill>
              </a:rPr>
              <a:t>Menit</a:t>
            </a:r>
            <a:r>
              <a:rPr lang="en-US" sz="2000" dirty="0">
                <a:solidFill>
                  <a:schemeClr val="tx1"/>
                </a:solidFill>
              </a:rPr>
              <a:t>, 3 </a:t>
            </a:r>
            <a:r>
              <a:rPr lang="en-US" sz="2000" dirty="0" err="1">
                <a:solidFill>
                  <a:schemeClr val="tx1"/>
                </a:solidFill>
              </a:rPr>
              <a:t>Menit</a:t>
            </a:r>
            <a:r>
              <a:rPr lang="en-US" sz="2000" dirty="0">
                <a:solidFill>
                  <a:schemeClr val="tx1"/>
                </a:solidFill>
              </a:rPr>
              <a:t> ) </a:t>
            </a:r>
            <a:r>
              <a:rPr lang="en-US" sz="2000" dirty="0" err="1">
                <a:solidFill>
                  <a:schemeClr val="tx1"/>
                </a:solidFill>
              </a:rPr>
              <a:t>maka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solusi</a:t>
            </a:r>
            <a:r>
              <a:rPr lang="en-US" sz="2000" dirty="0">
                <a:solidFill>
                  <a:schemeClr val="tx1"/>
                </a:solidFill>
              </a:rPr>
              <a:t> yang paling optimal </a:t>
            </a:r>
            <a:r>
              <a:rPr lang="en-US" sz="2000" dirty="0" err="1">
                <a:solidFill>
                  <a:schemeClr val="tx1"/>
                </a:solidFill>
              </a:rPr>
              <a:t>adalah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mengurutkan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durasi</a:t>
            </a:r>
            <a:r>
              <a:rPr lang="en-US" sz="2000" dirty="0">
                <a:solidFill>
                  <a:schemeClr val="tx1"/>
                </a:solidFill>
              </a:rPr>
              <a:t> yang paling </a:t>
            </a:r>
            <a:r>
              <a:rPr lang="en-US" sz="2000" dirty="0" err="1">
                <a:solidFill>
                  <a:schemeClr val="tx1"/>
                </a:solidFill>
              </a:rPr>
              <a:t>kecil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yaitu</a:t>
            </a:r>
            <a:r>
              <a:rPr lang="en-US" sz="2000" dirty="0">
                <a:solidFill>
                  <a:schemeClr val="tx1"/>
                </a:solidFill>
              </a:rPr>
              <a:t> ( 3 </a:t>
            </a:r>
            <a:r>
              <a:rPr lang="en-US" sz="2000" dirty="0" err="1">
                <a:solidFill>
                  <a:schemeClr val="tx1"/>
                </a:solidFill>
              </a:rPr>
              <a:t>Menit</a:t>
            </a:r>
            <a:r>
              <a:rPr lang="en-US" sz="2000" dirty="0">
                <a:solidFill>
                  <a:schemeClr val="tx1"/>
                </a:solidFill>
              </a:rPr>
              <a:t>, 5 </a:t>
            </a:r>
            <a:r>
              <a:rPr lang="en-US" sz="2000" dirty="0" err="1">
                <a:solidFill>
                  <a:schemeClr val="tx1"/>
                </a:solidFill>
              </a:rPr>
              <a:t>Menit</a:t>
            </a:r>
            <a:r>
              <a:rPr lang="en-US" sz="2000" dirty="0">
                <a:solidFill>
                  <a:schemeClr val="tx1"/>
                </a:solidFill>
              </a:rPr>
              <a:t>, 10 </a:t>
            </a:r>
            <a:r>
              <a:rPr lang="en-US" sz="2000" dirty="0" err="1">
                <a:solidFill>
                  <a:schemeClr val="tx1"/>
                </a:solidFill>
              </a:rPr>
              <a:t>Menit</a:t>
            </a:r>
            <a:r>
              <a:rPr lang="en-US" sz="2000" dirty="0">
                <a:solidFill>
                  <a:schemeClr val="tx1"/>
                </a:solidFill>
              </a:rPr>
              <a:t> )</a:t>
            </a:r>
          </a:p>
        </p:txBody>
      </p:sp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224A7BE3-EB6E-8374-D49B-8547575D0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17510"/>
              </p:ext>
            </p:extLst>
          </p:nvPr>
        </p:nvGraphicFramePr>
        <p:xfrm>
          <a:off x="713942" y="3944458"/>
          <a:ext cx="7303903" cy="74168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499451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82515785"/>
                    </a:ext>
                  </a:extLst>
                </a:gridCol>
                <a:gridCol w="2773612">
                  <a:extLst>
                    <a:ext uri="{9D8B030D-6E8A-4147-A177-3AD203B41FA5}">
                      <a16:colId xmlns:a16="http://schemas.microsoft.com/office/drawing/2014/main" val="2128693975"/>
                    </a:ext>
                  </a:extLst>
                </a:gridCol>
                <a:gridCol w="1482291">
                  <a:extLst>
                    <a:ext uri="{9D8B030D-6E8A-4147-A177-3AD203B41FA5}">
                      <a16:colId xmlns:a16="http://schemas.microsoft.com/office/drawing/2014/main" val="234007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Ordering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Panjang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 (I)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MRT</a:t>
                      </a:r>
                      <a:endParaRPr lang="en-ID" b="1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74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3,1,2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3,5,10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 + (3+5) + (3+5+10) = 29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29/3 = 9,66</a:t>
                      </a:r>
                      <a:endParaRPr lang="en-ID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63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794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432775" y="1070150"/>
            <a:ext cx="7595854" cy="1032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Algoritma Greedy:</a:t>
            </a:r>
            <a:br>
              <a:rPr lang="en" sz="3600" dirty="0"/>
            </a:br>
            <a:r>
              <a:rPr lang="en-ID" sz="1800" dirty="0">
                <a:solidFill>
                  <a:schemeClr val="dk2"/>
                </a:solidFill>
              </a:rPr>
              <a:t>- </a:t>
            </a:r>
            <a:r>
              <a:rPr lang="en-ID" sz="1800" dirty="0" err="1">
                <a:solidFill>
                  <a:schemeClr val="dk2"/>
                </a:solidFill>
              </a:rPr>
              <a:t>Masalah</a:t>
            </a:r>
            <a:r>
              <a:rPr lang="en-ID" sz="1800" dirty="0">
                <a:solidFill>
                  <a:schemeClr val="dk2"/>
                </a:solidFill>
              </a:rPr>
              <a:t> </a:t>
            </a:r>
            <a:r>
              <a:rPr lang="en-ID" sz="1800" dirty="0" err="1">
                <a:solidFill>
                  <a:schemeClr val="dk2"/>
                </a:solidFill>
              </a:rPr>
              <a:t>penyimpanan</a:t>
            </a:r>
            <a:r>
              <a:rPr lang="en-ID" sz="1800" dirty="0">
                <a:solidFill>
                  <a:schemeClr val="dk2"/>
                </a:solidFill>
              </a:rPr>
              <a:t> Optimal </a:t>
            </a:r>
            <a:r>
              <a:rPr lang="en-ID" sz="1800" i="1" dirty="0">
                <a:solidFill>
                  <a:schemeClr val="dk2"/>
                </a:solidFill>
              </a:rPr>
              <a:t>( Optimal storage problem </a:t>
            </a:r>
            <a:r>
              <a:rPr lang="en-ID" sz="1800" dirty="0">
                <a:solidFill>
                  <a:schemeClr val="dk2"/>
                </a:solidFill>
              </a:rPr>
              <a:t>)</a:t>
            </a:r>
            <a:br>
              <a:rPr lang="en-ID" sz="1800" dirty="0">
                <a:solidFill>
                  <a:schemeClr val="dk2"/>
                </a:solidFill>
              </a:rPr>
            </a:br>
            <a:r>
              <a:rPr lang="en-ID" sz="1800" dirty="0">
                <a:solidFill>
                  <a:schemeClr val="dk2"/>
                </a:solidFill>
              </a:rPr>
              <a:t>- </a:t>
            </a:r>
            <a:r>
              <a:rPr lang="en-ID" sz="1800" dirty="0" err="1">
                <a:solidFill>
                  <a:schemeClr val="dk2"/>
                </a:solidFill>
              </a:rPr>
              <a:t>Pohon</a:t>
            </a:r>
            <a:r>
              <a:rPr lang="en-ID" sz="1800" dirty="0">
                <a:solidFill>
                  <a:schemeClr val="dk2"/>
                </a:solidFill>
              </a:rPr>
              <a:t> </a:t>
            </a:r>
            <a:r>
              <a:rPr lang="en-ID" sz="1800" dirty="0" err="1">
                <a:solidFill>
                  <a:schemeClr val="dk2"/>
                </a:solidFill>
              </a:rPr>
              <a:t>Pelacakan</a:t>
            </a:r>
            <a:r>
              <a:rPr lang="en-ID" sz="1800" dirty="0">
                <a:solidFill>
                  <a:schemeClr val="dk2"/>
                </a:solidFill>
              </a:rPr>
              <a:t> Minimum 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432775" y="4134975"/>
            <a:ext cx="812402" cy="555675"/>
            <a:chOff x="565325" y="4048325"/>
            <a:chExt cx="812402" cy="555675"/>
          </a:xfrm>
        </p:grpSpPr>
        <p:sp>
          <p:nvSpPr>
            <p:cNvPr id="157" name="Google Shape;157;p27"/>
            <p:cNvSpPr/>
            <p:nvPr/>
          </p:nvSpPr>
          <p:spPr>
            <a:xfrm flipH="1">
              <a:off x="713225" y="45371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65325" y="40483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7018648" y="3938985"/>
            <a:ext cx="1055763" cy="746503"/>
            <a:chOff x="6970075" y="3722775"/>
            <a:chExt cx="1546806" cy="1017040"/>
          </a:xfrm>
        </p:grpSpPr>
        <p:sp>
          <p:nvSpPr>
            <p:cNvPr id="160" name="Google Shape;160;p2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7"/>
          <p:cNvSpPr/>
          <p:nvPr/>
        </p:nvSpPr>
        <p:spPr>
          <a:xfrm rot="1189787">
            <a:off x="8453052" y="959878"/>
            <a:ext cx="446825" cy="3394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+1</a:t>
            </a:r>
          </a:p>
        </p:txBody>
      </p:sp>
      <p:sp>
        <p:nvSpPr>
          <p:cNvPr id="180" name="Google Shape;180;p27"/>
          <p:cNvSpPr/>
          <p:nvPr/>
        </p:nvSpPr>
        <p:spPr>
          <a:xfrm rot="-968752">
            <a:off x="8472351" y="369762"/>
            <a:ext cx="284751" cy="339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0</a:t>
            </a:r>
          </a:p>
        </p:txBody>
      </p:sp>
      <p:sp>
        <p:nvSpPr>
          <p:cNvPr id="181" name="Google Shape;181;p27"/>
          <p:cNvSpPr/>
          <p:nvPr/>
        </p:nvSpPr>
        <p:spPr>
          <a:xfrm rot="-257646">
            <a:off x="3193744" y="4422604"/>
            <a:ext cx="446836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-3</a:t>
            </a: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8141525" y="3212806"/>
            <a:ext cx="692505" cy="1444431"/>
            <a:chOff x="7393446" y="2649287"/>
            <a:chExt cx="1037321" cy="1954710"/>
          </a:xfrm>
        </p:grpSpPr>
        <p:grpSp>
          <p:nvGrpSpPr>
            <p:cNvPr id="183" name="Google Shape;183;p27"/>
            <p:cNvGrpSpPr/>
            <p:nvPr/>
          </p:nvGrpSpPr>
          <p:grpSpPr>
            <a:xfrm>
              <a:off x="7393446" y="2649287"/>
              <a:ext cx="1037321" cy="1954707"/>
              <a:chOff x="5440801" y="2812401"/>
              <a:chExt cx="867906" cy="1635464"/>
            </a:xfrm>
          </p:grpSpPr>
          <p:sp>
            <p:nvSpPr>
              <p:cNvPr id="184" name="Google Shape;184;p27"/>
              <p:cNvSpPr/>
              <p:nvPr/>
            </p:nvSpPr>
            <p:spPr>
              <a:xfrm>
                <a:off x="5440801" y="3520700"/>
                <a:ext cx="733988" cy="156741"/>
              </a:xfrm>
              <a:custGeom>
                <a:avLst/>
                <a:gdLst/>
                <a:ahLst/>
                <a:cxnLst/>
                <a:rect l="l" t="t" r="r" b="b"/>
                <a:pathLst>
                  <a:path w="19237" h="4108" extrusionOk="0">
                    <a:moveTo>
                      <a:pt x="9619" y="1"/>
                    </a:moveTo>
                    <a:cubicBezTo>
                      <a:pt x="8678" y="1"/>
                      <a:pt x="7782" y="16"/>
                      <a:pt x="6916" y="75"/>
                    </a:cubicBezTo>
                    <a:cubicBezTo>
                      <a:pt x="3033" y="314"/>
                      <a:pt x="165" y="1076"/>
                      <a:pt x="1" y="1972"/>
                    </a:cubicBezTo>
                    <a:lnTo>
                      <a:pt x="31" y="2196"/>
                    </a:lnTo>
                    <a:cubicBezTo>
                      <a:pt x="374" y="3256"/>
                      <a:pt x="4631" y="4108"/>
                      <a:pt x="9619" y="4108"/>
                    </a:cubicBezTo>
                    <a:cubicBezTo>
                      <a:pt x="14592" y="4108"/>
                      <a:pt x="18699" y="3301"/>
                      <a:pt x="19192" y="2256"/>
                    </a:cubicBezTo>
                    <a:lnTo>
                      <a:pt x="19237" y="1972"/>
                    </a:lnTo>
                    <a:lnTo>
                      <a:pt x="19237" y="1957"/>
                    </a:lnTo>
                    <a:cubicBezTo>
                      <a:pt x="19073" y="1151"/>
                      <a:pt x="16683" y="449"/>
                      <a:pt x="13323" y="150"/>
                    </a:cubicBezTo>
                    <a:cubicBezTo>
                      <a:pt x="12188" y="45"/>
                      <a:pt x="10933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173061" y="3595941"/>
                <a:ext cx="1717" cy="108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4" extrusionOk="0">
                    <a:moveTo>
                      <a:pt x="45" y="0"/>
                    </a:moveTo>
                    <a:lnTo>
                      <a:pt x="0" y="284"/>
                    </a:lnTo>
                    <a:cubicBezTo>
                      <a:pt x="30" y="224"/>
                      <a:pt x="45" y="149"/>
                      <a:pt x="45" y="75"/>
                    </a:cubicBezTo>
                    <a:cubicBezTo>
                      <a:pt x="45" y="60"/>
                      <a:pt x="45" y="30"/>
                      <a:pt x="45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5694375" y="2812401"/>
                <a:ext cx="250793" cy="104796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27466" extrusionOk="0">
                    <a:moveTo>
                      <a:pt x="1" y="1"/>
                    </a:moveTo>
                    <a:lnTo>
                      <a:pt x="1" y="27466"/>
                    </a:lnTo>
                    <a:lnTo>
                      <a:pt x="6572" y="27466"/>
                    </a:lnTo>
                    <a:lnTo>
                      <a:pt x="65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5852220" y="2888176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5868169" y="297024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5852220" y="305174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5868169" y="313377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5852220" y="321527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868169" y="329734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5852220" y="337880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5868169" y="346087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5852220" y="354237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5868169" y="362440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5852220" y="370590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5868169" y="3787972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6053943" y="3061283"/>
                <a:ext cx="152773" cy="281126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7368" extrusionOk="0">
                    <a:moveTo>
                      <a:pt x="4003" y="333"/>
                    </a:moveTo>
                    <a:lnTo>
                      <a:pt x="3999" y="346"/>
                    </a:lnTo>
                    <a:lnTo>
                      <a:pt x="3999" y="346"/>
                    </a:lnTo>
                    <a:lnTo>
                      <a:pt x="4003" y="348"/>
                    </a:lnTo>
                    <a:lnTo>
                      <a:pt x="4003" y="333"/>
                    </a:lnTo>
                    <a:close/>
                    <a:moveTo>
                      <a:pt x="2886" y="1"/>
                    </a:moveTo>
                    <a:cubicBezTo>
                      <a:pt x="2573" y="1"/>
                      <a:pt x="2286" y="197"/>
                      <a:pt x="2181" y="512"/>
                    </a:cubicBezTo>
                    <a:lnTo>
                      <a:pt x="135" y="6411"/>
                    </a:lnTo>
                    <a:cubicBezTo>
                      <a:pt x="1" y="6800"/>
                      <a:pt x="210" y="7233"/>
                      <a:pt x="598" y="7367"/>
                    </a:cubicBezTo>
                    <a:lnTo>
                      <a:pt x="2689" y="1363"/>
                    </a:lnTo>
                    <a:cubicBezTo>
                      <a:pt x="2760" y="1163"/>
                      <a:pt x="2952" y="1037"/>
                      <a:pt x="3154" y="1037"/>
                    </a:cubicBezTo>
                    <a:cubicBezTo>
                      <a:pt x="3208" y="1037"/>
                      <a:pt x="3263" y="1046"/>
                      <a:pt x="3316" y="1065"/>
                    </a:cubicBezTo>
                    <a:lnTo>
                      <a:pt x="3705" y="1199"/>
                    </a:lnTo>
                    <a:lnTo>
                      <a:pt x="3999" y="346"/>
                    </a:lnTo>
                    <a:lnTo>
                      <a:pt x="3999" y="346"/>
                    </a:lnTo>
                    <a:lnTo>
                      <a:pt x="3152" y="49"/>
                    </a:lnTo>
                    <a:cubicBezTo>
                      <a:pt x="3064" y="16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5852220" y="2997603"/>
                <a:ext cx="456486" cy="1084441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28422" extrusionOk="0">
                    <a:moveTo>
                      <a:pt x="9529" y="0"/>
                    </a:moveTo>
                    <a:cubicBezTo>
                      <a:pt x="9455" y="75"/>
                      <a:pt x="9395" y="165"/>
                      <a:pt x="9350" y="269"/>
                    </a:cubicBezTo>
                    <a:lnTo>
                      <a:pt x="9335" y="284"/>
                    </a:lnTo>
                    <a:lnTo>
                      <a:pt x="5661" y="10993"/>
                    </a:lnTo>
                    <a:lnTo>
                      <a:pt x="5631" y="11082"/>
                    </a:lnTo>
                    <a:lnTo>
                      <a:pt x="5348" y="11918"/>
                    </a:lnTo>
                    <a:lnTo>
                      <a:pt x="1" y="27540"/>
                    </a:lnTo>
                    <a:lnTo>
                      <a:pt x="2585" y="28422"/>
                    </a:lnTo>
                    <a:lnTo>
                      <a:pt x="7946" y="12755"/>
                    </a:lnTo>
                    <a:lnTo>
                      <a:pt x="8230" y="11948"/>
                    </a:lnTo>
                    <a:lnTo>
                      <a:pt x="11919" y="1180"/>
                    </a:lnTo>
                    <a:cubicBezTo>
                      <a:pt x="11964" y="1061"/>
                      <a:pt x="11964" y="941"/>
                      <a:pt x="11934" y="822"/>
                    </a:cubicBezTo>
                    <a:lnTo>
                      <a:pt x="95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7"/>
              <p:cNvSpPr/>
              <p:nvPr/>
            </p:nvSpPr>
            <p:spPr>
              <a:xfrm>
                <a:off x="6056232" y="3420430"/>
                <a:ext cx="110001" cy="63261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1658" extrusionOk="0">
                    <a:moveTo>
                      <a:pt x="284" y="0"/>
                    </a:moveTo>
                    <a:lnTo>
                      <a:pt x="1" y="822"/>
                    </a:lnTo>
                    <a:lnTo>
                      <a:pt x="2599" y="1658"/>
                    </a:lnTo>
                    <a:lnTo>
                      <a:pt x="2883" y="866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5852220" y="4047804"/>
                <a:ext cx="98631" cy="10717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809" extrusionOk="0">
                    <a:moveTo>
                      <a:pt x="1" y="0"/>
                    </a:moveTo>
                    <a:lnTo>
                      <a:pt x="344" y="2644"/>
                    </a:lnTo>
                    <a:lnTo>
                      <a:pt x="792" y="2808"/>
                    </a:lnTo>
                    <a:lnTo>
                      <a:pt x="2585" y="8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4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6208392" y="2991651"/>
                <a:ext cx="100309" cy="51013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337" extrusionOk="0">
                    <a:moveTo>
                      <a:pt x="611" y="0"/>
                    </a:moveTo>
                    <a:cubicBezTo>
                      <a:pt x="513" y="0"/>
                      <a:pt x="416" y="23"/>
                      <a:pt x="329" y="67"/>
                    </a:cubicBezTo>
                    <a:cubicBezTo>
                      <a:pt x="284" y="97"/>
                      <a:pt x="239" y="127"/>
                      <a:pt x="194" y="156"/>
                    </a:cubicBezTo>
                    <a:cubicBezTo>
                      <a:pt x="120" y="231"/>
                      <a:pt x="60" y="321"/>
                      <a:pt x="15" y="425"/>
                    </a:cubicBezTo>
                    <a:cubicBezTo>
                      <a:pt x="15" y="425"/>
                      <a:pt x="0" y="440"/>
                      <a:pt x="0" y="440"/>
                    </a:cubicBezTo>
                    <a:lnTo>
                      <a:pt x="2584" y="1336"/>
                    </a:lnTo>
                    <a:cubicBezTo>
                      <a:pt x="2629" y="1217"/>
                      <a:pt x="2629" y="1097"/>
                      <a:pt x="2599" y="978"/>
                    </a:cubicBezTo>
                    <a:cubicBezTo>
                      <a:pt x="2554" y="769"/>
                      <a:pt x="2405" y="590"/>
                      <a:pt x="2181" y="515"/>
                    </a:cubicBezTo>
                    <a:lnTo>
                      <a:pt x="822" y="37"/>
                    </a:lnTo>
                    <a:cubicBezTo>
                      <a:pt x="753" y="12"/>
                      <a:pt x="682" y="0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6242006" y="2968415"/>
                <a:ext cx="51891" cy="51433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348" extrusionOk="0">
                    <a:moveTo>
                      <a:pt x="732" y="0"/>
                    </a:moveTo>
                    <a:cubicBezTo>
                      <a:pt x="502" y="0"/>
                      <a:pt x="294" y="140"/>
                      <a:pt x="224" y="362"/>
                    </a:cubicBezTo>
                    <a:lnTo>
                      <a:pt x="0" y="989"/>
                    </a:lnTo>
                    <a:lnTo>
                      <a:pt x="1046" y="1348"/>
                    </a:lnTo>
                    <a:lnTo>
                      <a:pt x="1255" y="721"/>
                    </a:lnTo>
                    <a:cubicBezTo>
                      <a:pt x="1359" y="437"/>
                      <a:pt x="1210" y="123"/>
                      <a:pt x="926" y="34"/>
                    </a:cubicBezTo>
                    <a:cubicBezTo>
                      <a:pt x="861" y="11"/>
                      <a:pt x="796" y="0"/>
                      <a:pt x="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6208392" y="3008439"/>
                <a:ext cx="98593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97" fill="none" extrusionOk="0">
                    <a:moveTo>
                      <a:pt x="0" y="0"/>
                    </a:moveTo>
                    <a:lnTo>
                      <a:pt x="2584" y="896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7"/>
              <p:cNvSpPr/>
              <p:nvPr/>
            </p:nvSpPr>
            <p:spPr>
              <a:xfrm>
                <a:off x="6245974" y="2995314"/>
                <a:ext cx="39376" cy="1373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60" fill="none" extrusionOk="0">
                    <a:moveTo>
                      <a:pt x="1" y="1"/>
                    </a:moveTo>
                    <a:cubicBezTo>
                      <a:pt x="1" y="1"/>
                      <a:pt x="479" y="299"/>
                      <a:pt x="1031" y="359"/>
                    </a:cubicBez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5852220" y="4047804"/>
                <a:ext cx="98058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897" fill="none" extrusionOk="0">
                    <a:moveTo>
                      <a:pt x="1" y="0"/>
                    </a:moveTo>
                    <a:lnTo>
                      <a:pt x="2570" y="897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5864773" y="4148646"/>
                <a:ext cx="17704" cy="2064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41" extrusionOk="0">
                    <a:moveTo>
                      <a:pt x="0" y="1"/>
                    </a:moveTo>
                    <a:lnTo>
                      <a:pt x="15" y="6"/>
                    </a:lnTo>
                    <a:lnTo>
                      <a:pt x="15" y="6"/>
                    </a:lnTo>
                    <a:lnTo>
                      <a:pt x="15" y="1"/>
                    </a:lnTo>
                    <a:close/>
                    <a:moveTo>
                      <a:pt x="15" y="6"/>
                    </a:moveTo>
                    <a:lnTo>
                      <a:pt x="30" y="464"/>
                    </a:lnTo>
                    <a:cubicBezTo>
                      <a:pt x="30" y="511"/>
                      <a:pt x="66" y="541"/>
                      <a:pt x="104" y="541"/>
                    </a:cubicBezTo>
                    <a:cubicBezTo>
                      <a:pt x="126" y="541"/>
                      <a:pt x="148" y="531"/>
                      <a:pt x="165" y="509"/>
                    </a:cubicBezTo>
                    <a:lnTo>
                      <a:pt x="463" y="165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5622607" y="3953791"/>
                <a:ext cx="117975" cy="85124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231" extrusionOk="0">
                    <a:moveTo>
                      <a:pt x="2778" y="0"/>
                    </a:moveTo>
                    <a:lnTo>
                      <a:pt x="0" y="508"/>
                    </a:lnTo>
                    <a:lnTo>
                      <a:pt x="269" y="1957"/>
                    </a:lnTo>
                    <a:cubicBezTo>
                      <a:pt x="296" y="2117"/>
                      <a:pt x="443" y="2230"/>
                      <a:pt x="613" y="2230"/>
                    </a:cubicBezTo>
                    <a:cubicBezTo>
                      <a:pt x="632" y="2230"/>
                      <a:pt x="652" y="2229"/>
                      <a:pt x="672" y="2226"/>
                    </a:cubicBezTo>
                    <a:lnTo>
                      <a:pt x="2778" y="1822"/>
                    </a:lnTo>
                    <a:cubicBezTo>
                      <a:pt x="2957" y="1792"/>
                      <a:pt x="3092" y="1613"/>
                      <a:pt x="3047" y="1419"/>
                    </a:cubicBez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EC68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>
                <a:off x="5502344" y="3129808"/>
                <a:ext cx="102065" cy="181809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765" extrusionOk="0">
                    <a:moveTo>
                      <a:pt x="494" y="0"/>
                    </a:moveTo>
                    <a:lnTo>
                      <a:pt x="329" y="1449"/>
                    </a:lnTo>
                    <a:lnTo>
                      <a:pt x="1" y="4361"/>
                    </a:lnTo>
                    <a:lnTo>
                      <a:pt x="16" y="4361"/>
                    </a:lnTo>
                    <a:lnTo>
                      <a:pt x="509" y="4765"/>
                    </a:lnTo>
                    <a:lnTo>
                      <a:pt x="882" y="4242"/>
                    </a:lnTo>
                    <a:cubicBezTo>
                      <a:pt x="912" y="4212"/>
                      <a:pt x="942" y="4197"/>
                      <a:pt x="986" y="4182"/>
                    </a:cubicBezTo>
                    <a:cubicBezTo>
                      <a:pt x="1016" y="4182"/>
                      <a:pt x="1061" y="4197"/>
                      <a:pt x="1091" y="4212"/>
                    </a:cubicBezTo>
                    <a:lnTo>
                      <a:pt x="1584" y="4615"/>
                    </a:lnTo>
                    <a:lnTo>
                      <a:pt x="1957" y="4093"/>
                    </a:lnTo>
                    <a:cubicBezTo>
                      <a:pt x="1987" y="4063"/>
                      <a:pt x="2017" y="4048"/>
                      <a:pt x="2062" y="4048"/>
                    </a:cubicBezTo>
                    <a:cubicBezTo>
                      <a:pt x="2071" y="4043"/>
                      <a:pt x="2079" y="4042"/>
                      <a:pt x="2088" y="4042"/>
                    </a:cubicBezTo>
                    <a:cubicBezTo>
                      <a:pt x="2108" y="4042"/>
                      <a:pt x="2126" y="4052"/>
                      <a:pt x="2136" y="4063"/>
                    </a:cubicBezTo>
                    <a:cubicBezTo>
                      <a:pt x="2151" y="4063"/>
                      <a:pt x="2166" y="4078"/>
                      <a:pt x="2166" y="4078"/>
                    </a:cubicBezTo>
                    <a:lnTo>
                      <a:pt x="2674" y="4481"/>
                    </a:lnTo>
                    <a:lnTo>
                      <a:pt x="2659" y="4391"/>
                    </a:lnTo>
                    <a:lnTo>
                      <a:pt x="1196" y="1419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5500627" y="3283990"/>
                <a:ext cx="227976" cy="689194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8063" extrusionOk="0">
                    <a:moveTo>
                      <a:pt x="2133" y="1"/>
                    </a:moveTo>
                    <a:cubicBezTo>
                      <a:pt x="2124" y="1"/>
                      <a:pt x="2116" y="2"/>
                      <a:pt x="2107" y="7"/>
                    </a:cubicBezTo>
                    <a:cubicBezTo>
                      <a:pt x="2062" y="7"/>
                      <a:pt x="2032" y="22"/>
                      <a:pt x="2002" y="66"/>
                    </a:cubicBezTo>
                    <a:lnTo>
                      <a:pt x="1629" y="574"/>
                    </a:lnTo>
                    <a:lnTo>
                      <a:pt x="1136" y="171"/>
                    </a:lnTo>
                    <a:cubicBezTo>
                      <a:pt x="1106" y="156"/>
                      <a:pt x="1061" y="141"/>
                      <a:pt x="1031" y="141"/>
                    </a:cubicBezTo>
                    <a:cubicBezTo>
                      <a:pt x="987" y="156"/>
                      <a:pt x="957" y="171"/>
                      <a:pt x="927" y="201"/>
                    </a:cubicBezTo>
                    <a:lnTo>
                      <a:pt x="554" y="724"/>
                    </a:lnTo>
                    <a:lnTo>
                      <a:pt x="61" y="320"/>
                    </a:lnTo>
                    <a:lnTo>
                      <a:pt x="46" y="320"/>
                    </a:lnTo>
                    <a:lnTo>
                      <a:pt x="16" y="649"/>
                    </a:lnTo>
                    <a:lnTo>
                      <a:pt x="1" y="709"/>
                    </a:lnTo>
                    <a:lnTo>
                      <a:pt x="2973" y="16868"/>
                    </a:lnTo>
                    <a:lnTo>
                      <a:pt x="3197" y="18063"/>
                    </a:lnTo>
                    <a:lnTo>
                      <a:pt x="5975" y="17555"/>
                    </a:lnTo>
                    <a:lnTo>
                      <a:pt x="5751" y="16360"/>
                    </a:lnTo>
                    <a:lnTo>
                      <a:pt x="2779" y="768"/>
                    </a:lnTo>
                    <a:lnTo>
                      <a:pt x="2719" y="440"/>
                    </a:lnTo>
                    <a:lnTo>
                      <a:pt x="2211" y="37"/>
                    </a:lnTo>
                    <a:cubicBezTo>
                      <a:pt x="2211" y="22"/>
                      <a:pt x="2196" y="22"/>
                      <a:pt x="2181" y="22"/>
                    </a:cubicBezTo>
                    <a:cubicBezTo>
                      <a:pt x="2171" y="11"/>
                      <a:pt x="2153" y="1"/>
                      <a:pt x="21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5493225" y="3283990"/>
                <a:ext cx="118013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1068" extrusionOk="0">
                    <a:moveTo>
                      <a:pt x="2327" y="1"/>
                    </a:moveTo>
                    <a:cubicBezTo>
                      <a:pt x="2318" y="1"/>
                      <a:pt x="2310" y="2"/>
                      <a:pt x="2301" y="7"/>
                    </a:cubicBezTo>
                    <a:cubicBezTo>
                      <a:pt x="2256" y="7"/>
                      <a:pt x="2226" y="22"/>
                      <a:pt x="2211" y="52"/>
                    </a:cubicBezTo>
                    <a:lnTo>
                      <a:pt x="1823" y="574"/>
                    </a:lnTo>
                    <a:lnTo>
                      <a:pt x="1330" y="171"/>
                    </a:lnTo>
                    <a:cubicBezTo>
                      <a:pt x="1300" y="156"/>
                      <a:pt x="1255" y="141"/>
                      <a:pt x="1225" y="141"/>
                    </a:cubicBezTo>
                    <a:cubicBezTo>
                      <a:pt x="1181" y="156"/>
                      <a:pt x="1151" y="171"/>
                      <a:pt x="1121" y="201"/>
                    </a:cubicBezTo>
                    <a:lnTo>
                      <a:pt x="748" y="724"/>
                    </a:lnTo>
                    <a:lnTo>
                      <a:pt x="255" y="320"/>
                    </a:lnTo>
                    <a:lnTo>
                      <a:pt x="240" y="320"/>
                    </a:lnTo>
                    <a:cubicBezTo>
                      <a:pt x="212" y="300"/>
                      <a:pt x="178" y="288"/>
                      <a:pt x="145" y="288"/>
                    </a:cubicBezTo>
                    <a:cubicBezTo>
                      <a:pt x="106" y="288"/>
                      <a:pt x="70" y="303"/>
                      <a:pt x="46" y="335"/>
                    </a:cubicBezTo>
                    <a:cubicBezTo>
                      <a:pt x="1" y="395"/>
                      <a:pt x="16" y="485"/>
                      <a:pt x="75" y="544"/>
                    </a:cubicBezTo>
                    <a:lnTo>
                      <a:pt x="210" y="649"/>
                    </a:lnTo>
                    <a:lnTo>
                      <a:pt x="688" y="1037"/>
                    </a:lnTo>
                    <a:cubicBezTo>
                      <a:pt x="718" y="1067"/>
                      <a:pt x="762" y="1067"/>
                      <a:pt x="792" y="1067"/>
                    </a:cubicBezTo>
                    <a:cubicBezTo>
                      <a:pt x="837" y="1067"/>
                      <a:pt x="867" y="1037"/>
                      <a:pt x="897" y="1007"/>
                    </a:cubicBezTo>
                    <a:lnTo>
                      <a:pt x="1270" y="485"/>
                    </a:lnTo>
                    <a:lnTo>
                      <a:pt x="1763" y="888"/>
                    </a:lnTo>
                    <a:cubicBezTo>
                      <a:pt x="1785" y="910"/>
                      <a:pt x="1815" y="924"/>
                      <a:pt x="1841" y="924"/>
                    </a:cubicBezTo>
                    <a:cubicBezTo>
                      <a:pt x="1851" y="924"/>
                      <a:pt x="1860" y="922"/>
                      <a:pt x="1868" y="918"/>
                    </a:cubicBezTo>
                    <a:cubicBezTo>
                      <a:pt x="1912" y="918"/>
                      <a:pt x="1942" y="903"/>
                      <a:pt x="1972" y="858"/>
                    </a:cubicBezTo>
                    <a:lnTo>
                      <a:pt x="2346" y="350"/>
                    </a:lnTo>
                    <a:lnTo>
                      <a:pt x="2838" y="753"/>
                    </a:lnTo>
                    <a:cubicBezTo>
                      <a:pt x="2865" y="771"/>
                      <a:pt x="2891" y="778"/>
                      <a:pt x="2917" y="778"/>
                    </a:cubicBezTo>
                    <a:cubicBezTo>
                      <a:pt x="2936" y="778"/>
                      <a:pt x="2954" y="775"/>
                      <a:pt x="2973" y="768"/>
                    </a:cubicBezTo>
                    <a:cubicBezTo>
                      <a:pt x="3003" y="768"/>
                      <a:pt x="3033" y="753"/>
                      <a:pt x="3048" y="724"/>
                    </a:cubicBezTo>
                    <a:cubicBezTo>
                      <a:pt x="3092" y="664"/>
                      <a:pt x="3077" y="574"/>
                      <a:pt x="3018" y="529"/>
                    </a:cubicBezTo>
                    <a:lnTo>
                      <a:pt x="2913" y="440"/>
                    </a:lnTo>
                    <a:lnTo>
                      <a:pt x="2405" y="37"/>
                    </a:lnTo>
                    <a:cubicBezTo>
                      <a:pt x="2405" y="22"/>
                      <a:pt x="2390" y="22"/>
                      <a:pt x="2390" y="22"/>
                    </a:cubicBezTo>
                    <a:cubicBezTo>
                      <a:pt x="2369" y="11"/>
                      <a:pt x="2348" y="1"/>
                      <a:pt x="2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5514897" y="3129808"/>
                <a:ext cx="3308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450" extrusionOk="0">
                    <a:moveTo>
                      <a:pt x="165" y="0"/>
                    </a:moveTo>
                    <a:lnTo>
                      <a:pt x="0" y="1449"/>
                    </a:lnTo>
                    <a:lnTo>
                      <a:pt x="867" y="141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5561598" y="3306768"/>
                <a:ext cx="123126" cy="61467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6110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7"/>
                    </a:cubicBezTo>
                    <a:cubicBezTo>
                      <a:pt x="61" y="22"/>
                      <a:pt x="1" y="97"/>
                      <a:pt x="16" y="171"/>
                    </a:cubicBezTo>
                    <a:lnTo>
                      <a:pt x="2928" y="15987"/>
                    </a:lnTo>
                    <a:cubicBezTo>
                      <a:pt x="2942" y="16054"/>
                      <a:pt x="3003" y="16109"/>
                      <a:pt x="3069" y="16109"/>
                    </a:cubicBezTo>
                    <a:cubicBezTo>
                      <a:pt x="3077" y="16109"/>
                      <a:pt x="3085" y="16108"/>
                      <a:pt x="3093" y="16107"/>
                    </a:cubicBezTo>
                    <a:cubicBezTo>
                      <a:pt x="3167" y="16092"/>
                      <a:pt x="3227" y="16017"/>
                      <a:pt x="3212" y="15943"/>
                    </a:cubicBezTo>
                    <a:lnTo>
                      <a:pt x="300" y="112"/>
                    </a:lnTo>
                    <a:cubicBezTo>
                      <a:pt x="285" y="67"/>
                      <a:pt x="255" y="37"/>
                      <a:pt x="225" y="22"/>
                    </a:cubicBezTo>
                    <a:cubicBezTo>
                      <a:pt x="204" y="11"/>
                      <a:pt x="18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5517186" y="3313865"/>
                <a:ext cx="129956" cy="628069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6461" extrusionOk="0">
                    <a:moveTo>
                      <a:pt x="134" y="0"/>
                    </a:moveTo>
                    <a:cubicBezTo>
                      <a:pt x="60" y="15"/>
                      <a:pt x="0" y="90"/>
                      <a:pt x="15" y="165"/>
                    </a:cubicBezTo>
                    <a:lnTo>
                      <a:pt x="3121" y="16339"/>
                    </a:lnTo>
                    <a:cubicBezTo>
                      <a:pt x="3135" y="16406"/>
                      <a:pt x="3196" y="16461"/>
                      <a:pt x="3262" y="16461"/>
                    </a:cubicBezTo>
                    <a:cubicBezTo>
                      <a:pt x="3270" y="16461"/>
                      <a:pt x="3278" y="16460"/>
                      <a:pt x="3286" y="16459"/>
                    </a:cubicBezTo>
                    <a:cubicBezTo>
                      <a:pt x="3360" y="16444"/>
                      <a:pt x="3405" y="16369"/>
                      <a:pt x="3405" y="16294"/>
                    </a:cubicBezTo>
                    <a:lnTo>
                      <a:pt x="299" y="120"/>
                    </a:lnTo>
                    <a:cubicBezTo>
                      <a:pt x="284" y="75"/>
                      <a:pt x="269" y="30"/>
                      <a:pt x="224" y="15"/>
                    </a:cubicBezTo>
                    <a:cubicBezTo>
                      <a:pt x="194" y="0"/>
                      <a:pt x="164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5595250" y="3906327"/>
                <a:ext cx="155596" cy="68183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1787" extrusionOk="0">
                    <a:moveTo>
                      <a:pt x="3568" y="0"/>
                    </a:moveTo>
                    <a:cubicBezTo>
                      <a:pt x="3549" y="0"/>
                      <a:pt x="3529" y="2"/>
                      <a:pt x="3510" y="5"/>
                    </a:cubicBezTo>
                    <a:lnTo>
                      <a:pt x="3271" y="49"/>
                    </a:lnTo>
                    <a:lnTo>
                      <a:pt x="493" y="557"/>
                    </a:lnTo>
                    <a:lnTo>
                      <a:pt x="344" y="587"/>
                    </a:lnTo>
                    <a:cubicBezTo>
                      <a:pt x="135" y="617"/>
                      <a:pt x="0" y="826"/>
                      <a:pt x="30" y="1035"/>
                    </a:cubicBezTo>
                    <a:lnTo>
                      <a:pt x="105" y="1468"/>
                    </a:lnTo>
                    <a:cubicBezTo>
                      <a:pt x="145" y="1658"/>
                      <a:pt x="309" y="1786"/>
                      <a:pt x="495" y="1786"/>
                    </a:cubicBezTo>
                    <a:cubicBezTo>
                      <a:pt x="514" y="1786"/>
                      <a:pt x="533" y="1785"/>
                      <a:pt x="553" y="1782"/>
                    </a:cubicBezTo>
                    <a:lnTo>
                      <a:pt x="717" y="1752"/>
                    </a:lnTo>
                    <a:lnTo>
                      <a:pt x="3495" y="1244"/>
                    </a:lnTo>
                    <a:lnTo>
                      <a:pt x="3719" y="1199"/>
                    </a:lnTo>
                    <a:cubicBezTo>
                      <a:pt x="3928" y="1170"/>
                      <a:pt x="4077" y="960"/>
                      <a:pt x="4033" y="751"/>
                    </a:cubicBezTo>
                    <a:lnTo>
                      <a:pt x="3958" y="318"/>
                    </a:lnTo>
                    <a:cubicBezTo>
                      <a:pt x="3917" y="129"/>
                      <a:pt x="3754" y="0"/>
                      <a:pt x="3568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5441945" y="3604487"/>
                <a:ext cx="731164" cy="72952"/>
              </a:xfrm>
              <a:custGeom>
                <a:avLst/>
                <a:gdLst/>
                <a:ahLst/>
                <a:cxnLst/>
                <a:rect l="l" t="t" r="r" b="b"/>
                <a:pathLst>
                  <a:path w="19163" h="1912" fill="none" extrusionOk="0">
                    <a:moveTo>
                      <a:pt x="19162" y="60"/>
                    </a:moveTo>
                    <a:cubicBezTo>
                      <a:pt x="19162" y="60"/>
                      <a:pt x="19162" y="60"/>
                      <a:pt x="19162" y="75"/>
                    </a:cubicBezTo>
                    <a:cubicBezTo>
                      <a:pt x="18669" y="1105"/>
                      <a:pt x="14562" y="1912"/>
                      <a:pt x="9589" y="1912"/>
                    </a:cubicBezTo>
                    <a:cubicBezTo>
                      <a:pt x="4601" y="1912"/>
                      <a:pt x="344" y="1075"/>
                      <a:pt x="1" y="0"/>
                    </a:cubicBez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5441373" y="3604487"/>
                <a:ext cx="731737" cy="843378"/>
              </a:xfrm>
              <a:custGeom>
                <a:avLst/>
                <a:gdLst/>
                <a:ahLst/>
                <a:cxnLst/>
                <a:rect l="l" t="t" r="r" b="b"/>
                <a:pathLst>
                  <a:path w="19178" h="22104" extrusionOk="0">
                    <a:moveTo>
                      <a:pt x="1" y="0"/>
                    </a:moveTo>
                    <a:lnTo>
                      <a:pt x="1599" y="22104"/>
                    </a:lnTo>
                    <a:lnTo>
                      <a:pt x="16265" y="22104"/>
                    </a:lnTo>
                    <a:lnTo>
                      <a:pt x="19177" y="75"/>
                    </a:lnTo>
                    <a:lnTo>
                      <a:pt x="19177" y="75"/>
                    </a:lnTo>
                    <a:cubicBezTo>
                      <a:pt x="18684" y="1105"/>
                      <a:pt x="14682" y="1912"/>
                      <a:pt x="9604" y="1912"/>
                    </a:cubicBezTo>
                    <a:cubicBezTo>
                      <a:pt x="4511" y="1912"/>
                      <a:pt x="359" y="107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7"/>
            <p:cNvSpPr/>
            <p:nvPr/>
          </p:nvSpPr>
          <p:spPr>
            <a:xfrm rot="405879">
              <a:off x="7763983" y="3643019"/>
              <a:ext cx="367919" cy="387762"/>
            </a:xfrm>
            <a:custGeom>
              <a:avLst/>
              <a:gdLst/>
              <a:ahLst/>
              <a:cxnLst/>
              <a:rect l="l" t="t" r="r" b="b"/>
              <a:pathLst>
                <a:path w="9679" h="10201" fill="none" extrusionOk="0">
                  <a:moveTo>
                    <a:pt x="1255" y="1837"/>
                  </a:moveTo>
                  <a:cubicBezTo>
                    <a:pt x="255" y="2584"/>
                    <a:pt x="1" y="4152"/>
                    <a:pt x="703" y="5183"/>
                  </a:cubicBezTo>
                  <a:cubicBezTo>
                    <a:pt x="1330" y="6079"/>
                    <a:pt x="2525" y="6512"/>
                    <a:pt x="2928" y="7527"/>
                  </a:cubicBezTo>
                  <a:cubicBezTo>
                    <a:pt x="3197" y="8170"/>
                    <a:pt x="3092" y="8946"/>
                    <a:pt x="3481" y="9514"/>
                  </a:cubicBezTo>
                  <a:cubicBezTo>
                    <a:pt x="3824" y="9992"/>
                    <a:pt x="4466" y="10201"/>
                    <a:pt x="5034" y="10096"/>
                  </a:cubicBezTo>
                  <a:cubicBezTo>
                    <a:pt x="5616" y="9992"/>
                    <a:pt x="6109" y="9618"/>
                    <a:pt x="6468" y="9155"/>
                  </a:cubicBezTo>
                  <a:cubicBezTo>
                    <a:pt x="7573" y="7647"/>
                    <a:pt x="7110" y="5556"/>
                    <a:pt x="7453" y="3719"/>
                  </a:cubicBezTo>
                  <a:cubicBezTo>
                    <a:pt x="7707" y="2270"/>
                    <a:pt x="8529" y="911"/>
                    <a:pt x="9679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7491325" y="4020828"/>
              <a:ext cx="472748" cy="583169"/>
            </a:xfrm>
            <a:custGeom>
              <a:avLst/>
              <a:gdLst/>
              <a:ahLst/>
              <a:cxnLst/>
              <a:rect l="l" t="t" r="r" b="b"/>
              <a:pathLst>
                <a:path w="10425" h="12860" fill="none" extrusionOk="0">
                  <a:moveTo>
                    <a:pt x="523" y="12307"/>
                  </a:moveTo>
                  <a:cubicBezTo>
                    <a:pt x="0" y="11605"/>
                    <a:pt x="75" y="10604"/>
                    <a:pt x="448" y="9813"/>
                  </a:cubicBezTo>
                  <a:cubicBezTo>
                    <a:pt x="822" y="9021"/>
                    <a:pt x="1449" y="8379"/>
                    <a:pt x="2016" y="7707"/>
                  </a:cubicBezTo>
                  <a:cubicBezTo>
                    <a:pt x="2584" y="7035"/>
                    <a:pt x="3107" y="6288"/>
                    <a:pt x="3241" y="5422"/>
                  </a:cubicBezTo>
                  <a:cubicBezTo>
                    <a:pt x="3346" y="4660"/>
                    <a:pt x="3122" y="3883"/>
                    <a:pt x="3017" y="3122"/>
                  </a:cubicBezTo>
                  <a:cubicBezTo>
                    <a:pt x="2898" y="2360"/>
                    <a:pt x="2913" y="1509"/>
                    <a:pt x="3405" y="911"/>
                  </a:cubicBezTo>
                  <a:cubicBezTo>
                    <a:pt x="4152" y="0"/>
                    <a:pt x="5720" y="179"/>
                    <a:pt x="6557" y="1016"/>
                  </a:cubicBezTo>
                  <a:cubicBezTo>
                    <a:pt x="7393" y="1852"/>
                    <a:pt x="7677" y="3092"/>
                    <a:pt x="7796" y="4257"/>
                  </a:cubicBezTo>
                  <a:cubicBezTo>
                    <a:pt x="7946" y="5810"/>
                    <a:pt x="7871" y="7378"/>
                    <a:pt x="8155" y="8916"/>
                  </a:cubicBezTo>
                  <a:cubicBezTo>
                    <a:pt x="8438" y="10455"/>
                    <a:pt x="9125" y="11993"/>
                    <a:pt x="10425" y="12859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433640">
              <a:off x="7944744" y="3998366"/>
              <a:ext cx="243475" cy="459674"/>
            </a:xfrm>
            <a:custGeom>
              <a:avLst/>
              <a:gdLst/>
              <a:ahLst/>
              <a:cxnLst/>
              <a:rect l="l" t="t" r="r" b="b"/>
              <a:pathLst>
                <a:path w="6677" h="12606" fill="none" extrusionOk="0">
                  <a:moveTo>
                    <a:pt x="6677" y="30"/>
                  </a:moveTo>
                  <a:cubicBezTo>
                    <a:pt x="5676" y="15"/>
                    <a:pt x="4660" y="0"/>
                    <a:pt x="3719" y="344"/>
                  </a:cubicBezTo>
                  <a:cubicBezTo>
                    <a:pt x="2779" y="672"/>
                    <a:pt x="1942" y="1449"/>
                    <a:pt x="1808" y="2435"/>
                  </a:cubicBezTo>
                  <a:cubicBezTo>
                    <a:pt x="1733" y="2987"/>
                    <a:pt x="1882" y="3585"/>
                    <a:pt x="1614" y="4063"/>
                  </a:cubicBezTo>
                  <a:cubicBezTo>
                    <a:pt x="1255" y="4705"/>
                    <a:pt x="269" y="4914"/>
                    <a:pt x="105" y="5646"/>
                  </a:cubicBezTo>
                  <a:cubicBezTo>
                    <a:pt x="1" y="6168"/>
                    <a:pt x="404" y="6661"/>
                    <a:pt x="852" y="6945"/>
                  </a:cubicBezTo>
                  <a:cubicBezTo>
                    <a:pt x="1300" y="7229"/>
                    <a:pt x="1838" y="7408"/>
                    <a:pt x="2196" y="7796"/>
                  </a:cubicBezTo>
                  <a:cubicBezTo>
                    <a:pt x="3152" y="8812"/>
                    <a:pt x="2554" y="10604"/>
                    <a:pt x="3376" y="11739"/>
                  </a:cubicBezTo>
                  <a:cubicBezTo>
                    <a:pt x="3794" y="12322"/>
                    <a:pt x="4586" y="12605"/>
                    <a:pt x="5288" y="12426"/>
                  </a:cubicBezTo>
                  <a:cubicBezTo>
                    <a:pt x="5975" y="12247"/>
                    <a:pt x="6542" y="11635"/>
                    <a:pt x="6647" y="10918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491325" y="3818738"/>
              <a:ext cx="147900" cy="1479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3" name="Picture 2" descr="A yellow and blue logo&#10;&#10;Description automatically generated">
            <a:extLst>
              <a:ext uri="{FF2B5EF4-FFF2-40B4-BE49-F238E27FC236}">
                <a16:creationId xmlns:a16="http://schemas.microsoft.com/office/drawing/2014/main" id="{85EDA072-26CA-5C77-D58B-A0727958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65620F22-179B-53D1-4BCD-855F256B39D5}"/>
              </a:ext>
            </a:extLst>
          </p:cNvPr>
          <p:cNvSpPr txBox="1">
            <a:spLocks/>
          </p:cNvSpPr>
          <p:nvPr/>
        </p:nvSpPr>
        <p:spPr>
          <a:xfrm>
            <a:off x="641209" y="349289"/>
            <a:ext cx="4287630" cy="6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5" name="Google Shape;155;p27">
            <a:extLst>
              <a:ext uri="{FF2B5EF4-FFF2-40B4-BE49-F238E27FC236}">
                <a16:creationId xmlns:a16="http://schemas.microsoft.com/office/drawing/2014/main" id="{44D4853D-4417-BC64-571A-0408AEF32716}"/>
              </a:ext>
            </a:extLst>
          </p:cNvPr>
          <p:cNvSpPr txBox="1">
            <a:spLocks/>
          </p:cNvSpPr>
          <p:nvPr/>
        </p:nvSpPr>
        <p:spPr>
          <a:xfrm>
            <a:off x="580675" y="2471920"/>
            <a:ext cx="2957835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Mata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Kuliah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Analisis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Google Shape;155;p27">
            <a:extLst>
              <a:ext uri="{FF2B5EF4-FFF2-40B4-BE49-F238E27FC236}">
                <a16:creationId xmlns:a16="http://schemas.microsoft.com/office/drawing/2014/main" id="{B6F81974-2BC6-1F50-D61C-DB1558B9562D}"/>
              </a:ext>
            </a:extLst>
          </p:cNvPr>
          <p:cNvSpPr txBox="1">
            <a:spLocks/>
          </p:cNvSpPr>
          <p:nvPr/>
        </p:nvSpPr>
        <p:spPr>
          <a:xfrm>
            <a:off x="580675" y="3500799"/>
            <a:ext cx="2957835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Kelompok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1. Raden Gumilar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Riyansyah</a:t>
            </a:r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Syahrul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Kahfi</a:t>
            </a:r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3. Aris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cahya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maulana</a:t>
            </a:r>
          </a:p>
          <a:p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Kelas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 TI 01MKME001 REGULAR C</a:t>
            </a:r>
          </a:p>
          <a:p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B30278EA-A005-61F8-DD99-AA78931A0AED}"/>
              </a:ext>
            </a:extLst>
          </p:cNvPr>
          <p:cNvSpPr txBox="1">
            <a:spLocks/>
          </p:cNvSpPr>
          <p:nvPr/>
        </p:nvSpPr>
        <p:spPr>
          <a:xfrm>
            <a:off x="3914889" y="2473526"/>
            <a:ext cx="4155144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sv-SE" sz="1200" dirty="0">
                <a:solidFill>
                  <a:schemeClr val="bg1">
                    <a:lumMod val="10000"/>
                  </a:schemeClr>
                </a:solidFill>
              </a:rPr>
              <a:t>Dosen Pengampu : Dr. Achmad Hindasyah, M.Si</a:t>
            </a:r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668573" y="8980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Table Of Contents </a:t>
            </a:r>
            <a:r>
              <a:rPr lang="en-ID" sz="2400" dirty="0" err="1">
                <a:solidFill>
                  <a:schemeClr val="tx1"/>
                </a:solidFill>
              </a:rPr>
              <a:t>Masalah</a:t>
            </a:r>
            <a:r>
              <a:rPr lang="en-ID" sz="2400" dirty="0">
                <a:solidFill>
                  <a:schemeClr val="tx1"/>
                </a:solidFill>
              </a:rPr>
              <a:t> </a:t>
            </a:r>
            <a:r>
              <a:rPr lang="en-ID" sz="2400" dirty="0" err="1">
                <a:solidFill>
                  <a:schemeClr val="tx1"/>
                </a:solidFill>
              </a:rPr>
              <a:t>penyimpanan</a:t>
            </a:r>
            <a:r>
              <a:rPr lang="en-ID" sz="2400" dirty="0">
                <a:solidFill>
                  <a:schemeClr val="tx1"/>
                </a:solidFill>
              </a:rPr>
              <a:t> Optimal (Optimal storage Problem)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2"/>
          </p:nvPr>
        </p:nvSpPr>
        <p:spPr>
          <a:xfrm>
            <a:off x="720000" y="2029997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 idx="3"/>
          </p:nvPr>
        </p:nvSpPr>
        <p:spPr>
          <a:xfrm>
            <a:off x="720000" y="3295075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4"/>
          </p:nvPr>
        </p:nvSpPr>
        <p:spPr>
          <a:xfrm>
            <a:off x="4111950" y="2029997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1"/>
          </p:nvPr>
        </p:nvSpPr>
        <p:spPr>
          <a:xfrm>
            <a:off x="720000" y="2433829"/>
            <a:ext cx="3167446" cy="299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Pengertian Penyimpanan Optimal</a:t>
            </a:r>
            <a:endParaRPr sz="1600" dirty="0"/>
          </a:p>
        </p:txBody>
      </p:sp>
      <p:sp>
        <p:nvSpPr>
          <p:cNvPr id="248" name="Google Shape;248;p29"/>
          <p:cNvSpPr/>
          <p:nvPr/>
        </p:nvSpPr>
        <p:spPr>
          <a:xfrm rot="-1084991">
            <a:off x="7652135" y="4505114"/>
            <a:ext cx="448867" cy="276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+8</a:t>
            </a:r>
          </a:p>
        </p:txBody>
      </p:sp>
      <p:sp>
        <p:nvSpPr>
          <p:cNvPr id="249" name="Google Shape;249;p29"/>
          <p:cNvSpPr/>
          <p:nvPr/>
        </p:nvSpPr>
        <p:spPr>
          <a:xfrm rot="10800000" flipH="1">
            <a:off x="7440450" y="806924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316650" y="4016958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374325" y="4851796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Google Shape;241;p29">
            <a:extLst>
              <a:ext uri="{FF2B5EF4-FFF2-40B4-BE49-F238E27FC236}">
                <a16:creationId xmlns:a16="http://schemas.microsoft.com/office/drawing/2014/main" id="{93A9E0FD-7600-66B3-007B-26EB8BD6B5A1}"/>
              </a:ext>
            </a:extLst>
          </p:cNvPr>
          <p:cNvSpPr txBox="1">
            <a:spLocks/>
          </p:cNvSpPr>
          <p:nvPr/>
        </p:nvSpPr>
        <p:spPr>
          <a:xfrm>
            <a:off x="4099745" y="2433829"/>
            <a:ext cx="2977561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 err="1"/>
              <a:t>Implementasi</a:t>
            </a:r>
            <a:r>
              <a:rPr lang="en-ID" sz="1600" dirty="0"/>
              <a:t> </a:t>
            </a:r>
            <a:r>
              <a:rPr lang="en-ID" sz="1600" dirty="0" err="1"/>
              <a:t>Penyimpanan</a:t>
            </a:r>
            <a:r>
              <a:rPr lang="en-ID" sz="1600" dirty="0"/>
              <a:t> Optimal</a:t>
            </a:r>
          </a:p>
        </p:txBody>
      </p:sp>
      <p:sp>
        <p:nvSpPr>
          <p:cNvPr id="7" name="Google Shape;241;p29">
            <a:extLst>
              <a:ext uri="{FF2B5EF4-FFF2-40B4-BE49-F238E27FC236}">
                <a16:creationId xmlns:a16="http://schemas.microsoft.com/office/drawing/2014/main" id="{4D7B6BF1-D07C-9769-4AB9-D3A5FA7036A2}"/>
              </a:ext>
            </a:extLst>
          </p:cNvPr>
          <p:cNvSpPr txBox="1">
            <a:spLocks/>
          </p:cNvSpPr>
          <p:nvPr/>
        </p:nvSpPr>
        <p:spPr>
          <a:xfrm>
            <a:off x="668573" y="3742675"/>
            <a:ext cx="3167447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 err="1"/>
              <a:t>Simulasi</a:t>
            </a:r>
            <a:r>
              <a:rPr lang="en-ID" sz="1600" dirty="0"/>
              <a:t> </a:t>
            </a:r>
            <a:r>
              <a:rPr lang="en-ID" sz="1600" dirty="0" err="1"/>
              <a:t>Penyimpanan</a:t>
            </a:r>
            <a:r>
              <a:rPr lang="en-ID" sz="1600" dirty="0"/>
              <a:t> Optimal</a:t>
            </a:r>
          </a:p>
        </p:txBody>
      </p: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A20A121A-6358-F933-DC87-87605CF0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09EF6D32-18B3-AEB1-CCCF-733409AE3E07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508819" y="1867178"/>
            <a:ext cx="8930148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dk2"/>
                </a:solidFill>
              </a:rPr>
              <a:t>Masalah</a:t>
            </a:r>
            <a:r>
              <a:rPr lang="en-ID" sz="2000" dirty="0">
                <a:solidFill>
                  <a:schemeClr val="dk2"/>
                </a:solidFill>
              </a:rPr>
              <a:t> </a:t>
            </a:r>
            <a:r>
              <a:rPr lang="en-ID" sz="2000" dirty="0" err="1">
                <a:solidFill>
                  <a:schemeClr val="dk2"/>
                </a:solidFill>
              </a:rPr>
              <a:t>penyimpanan</a:t>
            </a:r>
            <a:r>
              <a:rPr lang="en-ID" sz="2000" dirty="0">
                <a:solidFill>
                  <a:schemeClr val="dk2"/>
                </a:solidFill>
              </a:rPr>
              <a:t> Optimal </a:t>
            </a:r>
            <a:r>
              <a:rPr lang="en-ID" sz="2000" i="1" dirty="0">
                <a:solidFill>
                  <a:schemeClr val="dk2"/>
                </a:solidFill>
              </a:rPr>
              <a:t>( Optimal storage problem </a:t>
            </a:r>
            <a:r>
              <a:rPr lang="en-ID" sz="2000" dirty="0">
                <a:solidFill>
                  <a:schemeClr val="dk2"/>
                </a:solidFill>
              </a:rPr>
              <a:t>)</a:t>
            </a:r>
            <a:endParaRPr lang="en-ID" sz="2000" dirty="0"/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6832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tx2"/>
                </a:solidFill>
              </a:rPr>
              <a:t>Definisi</a:t>
            </a:r>
            <a:r>
              <a:rPr lang="en-ID" sz="2400" dirty="0">
                <a:solidFill>
                  <a:schemeClr val="tx2"/>
                </a:solidFill>
              </a:rPr>
              <a:t> </a:t>
            </a:r>
            <a:r>
              <a:rPr lang="en-ID" sz="2400" dirty="0" err="1">
                <a:solidFill>
                  <a:schemeClr val="tx2"/>
                </a:solidFill>
              </a:rPr>
              <a:t>Masalah</a:t>
            </a:r>
            <a:r>
              <a:rPr lang="en-ID" sz="2400" dirty="0">
                <a:solidFill>
                  <a:schemeClr val="tx2"/>
                </a:solidFill>
              </a:rPr>
              <a:t> </a:t>
            </a:r>
            <a:r>
              <a:rPr lang="en-ID" sz="2400" dirty="0" err="1">
                <a:solidFill>
                  <a:schemeClr val="tx2"/>
                </a:solidFill>
              </a:rPr>
              <a:t>penyimpanan</a:t>
            </a:r>
            <a:r>
              <a:rPr lang="en-ID" sz="2400" dirty="0">
                <a:solidFill>
                  <a:schemeClr val="tx2"/>
                </a:solidFill>
              </a:rPr>
              <a:t> Optimal 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65321" y="1124463"/>
            <a:ext cx="822542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       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Kehidupan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sehari-hari,Media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penyimpanan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merupakan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fasilitas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yang sangat di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perlukan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apalagi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perangkat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computer. Media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penyimpanan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sangat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berperan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penting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baik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internal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maupun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eksternal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       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penyimpanan,unsur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harus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perhatikan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efektif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efesiensinya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anggaplah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Lemari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pakaian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bagaimana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kita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mengatur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pakaian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lemari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posisi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susunan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sampai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jenis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pakaian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simpan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       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Metode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Greedy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merupakan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salah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satu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cara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mendapatkan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Solusi optimal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proses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penyimpanan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. Pada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metode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ini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mendapat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Solusi optimal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permasalahan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mempunyai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dua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kriteria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yaitu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Fungsi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Tujuan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/Utama dan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10000"/>
                  </a:schemeClr>
                </a:solidFill>
              </a:rPr>
              <a:t>pembatas</a:t>
            </a:r>
            <a:endParaRPr lang="en-ID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84524" y="683257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d-ID" sz="1600" b="1" spc="-5" dirty="0">
                <a:solidFill>
                  <a:srgbClr val="2B2D2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</a:t>
            </a:r>
            <a:r>
              <a:rPr lang="id-ID" sz="1600" b="1" spc="-5" dirty="0">
                <a:solidFill>
                  <a:srgbClr val="4D4D4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NGE</a:t>
            </a:r>
            <a:r>
              <a:rPr lang="id-ID" sz="1600" b="1" spc="-5" dirty="0">
                <a:solidFill>
                  <a:srgbClr val="2B2D2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RTIAN</a:t>
            </a:r>
            <a:r>
              <a:rPr lang="id-ID" sz="1600" b="1" spc="-25" dirty="0">
                <a:solidFill>
                  <a:srgbClr val="2B2D2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b="1" spc="-5" dirty="0">
                <a:solidFill>
                  <a:srgbClr val="3B3B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PENYIM</a:t>
            </a:r>
            <a:r>
              <a:rPr lang="id-ID" sz="1600" b="1" spc="-5" dirty="0">
                <a:solidFill>
                  <a:srgbClr val="1A1A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</a:t>
            </a:r>
            <a:r>
              <a:rPr lang="id-ID" sz="1600" b="1" spc="-5" dirty="0">
                <a:solidFill>
                  <a:srgbClr val="3B3B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NAN</a:t>
            </a:r>
            <a:r>
              <a:rPr lang="id-ID" sz="1600" b="1" spc="30" dirty="0">
                <a:solidFill>
                  <a:srgbClr val="3B3B3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b="1" spc="-10" dirty="0">
                <a:solidFill>
                  <a:srgbClr val="2B2D2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OPTIMA</a:t>
            </a:r>
            <a:r>
              <a:rPr lang="en-US" sz="1600" b="1" spc="-10" dirty="0">
                <a:solidFill>
                  <a:srgbClr val="2B2D2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br>
              <a:rPr lang="en-ID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sz="1600" dirty="0">
              <a:solidFill>
                <a:schemeClr val="bg2"/>
              </a:solidFill>
            </a:endParaRP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-1622323" y="840526"/>
            <a:ext cx="10481799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50390" marR="613410" indent="407670" algn="just">
              <a:lnSpc>
                <a:spcPct val="161000"/>
              </a:lnSpc>
              <a:spcBef>
                <a:spcPts val="365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Magnetic</a:t>
            </a:r>
            <a:r>
              <a:rPr lang="id-ID" spc="8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tape</a:t>
            </a:r>
            <a:r>
              <a:rPr lang="id-ID" spc="5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memory</a:t>
            </a:r>
            <a:r>
              <a:rPr lang="id-ID" spc="3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menggunakan</a:t>
            </a:r>
            <a:r>
              <a:rPr lang="id-ID" spc="8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sistem</a:t>
            </a:r>
            <a:r>
              <a:rPr lang="id-ID" spc="15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berur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u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tan</a:t>
            </a:r>
            <a:r>
              <a:rPr lang="id-ID" spc="-12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i="1" spc="-125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</a:rPr>
              <a:t>(se</a:t>
            </a:r>
            <a:r>
              <a:rPr lang="id-ID" i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quentia</a:t>
            </a:r>
            <a:r>
              <a:rPr lang="en-US" i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l</a:t>
            </a:r>
            <a:r>
              <a:rPr lang="id-ID" i="1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),</a:t>
            </a:r>
            <a:r>
              <a:rPr lang="id-ID" i="1" spc="-3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yaitu</a:t>
            </a:r>
            <a:r>
              <a:rPr lang="id-ID" spc="12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untuk mengambil data L2</a:t>
            </a:r>
            <a:r>
              <a:rPr lang="id-ID" spc="19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harus</a:t>
            </a:r>
            <a:r>
              <a:rPr lang="id-ID" spc="18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melewati L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1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, begitu</a:t>
            </a:r>
            <a:r>
              <a:rPr lang="id-ID" spc="17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set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e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rusnya. Misalnya</a:t>
            </a:r>
            <a:r>
              <a:rPr lang="id-ID" spc="18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terdapatn program yang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harus disimpan dalam</a:t>
            </a:r>
            <a:r>
              <a:rPr lang="id-ID" spc="18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pita memori komputer. Misalnya, panjang pita L,sedangkan Panjang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masing-masing</a:t>
            </a:r>
            <a:r>
              <a:rPr lang="id-ID" spc="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program</a:t>
            </a:r>
            <a:r>
              <a:rPr lang="id-ID" spc="17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adalah</a:t>
            </a:r>
            <a:r>
              <a:rPr lang="id-ID" spc="19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:</a:t>
            </a:r>
            <a:r>
              <a:rPr lang="id-ID" spc="13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L1</a:t>
            </a:r>
            <a:r>
              <a:rPr lang="id-ID" spc="-7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id-ID" spc="14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L2 ,</a:t>
            </a:r>
            <a:r>
              <a:rPr lang="id-ID" spc="17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L,</a:t>
            </a:r>
            <a:r>
              <a:rPr lang="id-ID" spc="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id-ID" spc="2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...</a:t>
            </a:r>
            <a:r>
              <a:rPr lang="id-ID" spc="-15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,</a:t>
            </a:r>
            <a:r>
              <a:rPr lang="id-ID" spc="13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Ln- Ilustrasi</a:t>
            </a:r>
            <a:r>
              <a:rPr lang="id-ID" spc="11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diberikanpada</a:t>
            </a:r>
            <a:r>
              <a:rPr lang="en-ID" dirty="0">
                <a:solidFill>
                  <a:schemeClr val="tx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gambar</a:t>
            </a:r>
            <a:r>
              <a:rPr lang="id-ID" spc="3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dibawah</a:t>
            </a:r>
            <a:r>
              <a:rPr lang="id-ID" spc="1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spc="-2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ini.</a:t>
            </a:r>
            <a:endParaRPr lang="en-ID" b="0" i="0" dirty="0">
              <a:solidFill>
                <a:schemeClr val="tx1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138516" y="4507709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EED6BC0-EBC4-03B5-E554-83E87D474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24" y="114168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A513A4-5A07-3B28-78BC-F086C0DDC211}"/>
              </a:ext>
            </a:extLst>
          </p:cNvPr>
          <p:cNvGraphicFramePr>
            <a:graphicFrameLocks noGrp="1"/>
          </p:cNvGraphicFramePr>
          <p:nvPr/>
        </p:nvGraphicFramePr>
        <p:xfrm>
          <a:off x="284524" y="2486564"/>
          <a:ext cx="3354705" cy="170371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716915">
                  <a:extLst>
                    <a:ext uri="{9D8B030D-6E8A-4147-A177-3AD203B41FA5}">
                      <a16:colId xmlns:a16="http://schemas.microsoft.com/office/drawing/2014/main" val="1581931759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3064759068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84879311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00094330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42695593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L₁ 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L₂ 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L₃ 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…….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Ln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23570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497317D-238A-BDC8-4FFB-C07F883F18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87" b="89540" l="3853" r="94571">
                        <a14:foregroundMark x1="16637" y1="23013" x2="22767" y2="24268"/>
                        <a14:foregroundMark x1="15236" y1="23849" x2="24518" y2="23013"/>
                        <a14:foregroundMark x1="24518" y1="23013" x2="16112" y2="24686"/>
                        <a14:foregroundMark x1="3503" y1="10879" x2="19440" y2="10460"/>
                        <a14:foregroundMark x1="19440" y1="10460" x2="37653" y2="10460"/>
                        <a14:foregroundMark x1="37653" y1="10460" x2="49212" y2="8368"/>
                        <a14:foregroundMark x1="49212" y1="8368" x2="74606" y2="11715"/>
                        <a14:foregroundMark x1="74606" y1="11715" x2="85989" y2="9623"/>
                        <a14:foregroundMark x1="85989" y1="9623" x2="9457" y2="15481"/>
                        <a14:foregroundMark x1="9457" y1="15481" x2="4203" y2="37238"/>
                        <a14:foregroundMark x1="4203" y1="37238" x2="64273" y2="58577"/>
                        <a14:foregroundMark x1="64273" y1="58577" x2="52890" y2="64017"/>
                        <a14:foregroundMark x1="52890" y1="64017" x2="52539" y2="61925"/>
                        <a14:foregroundMark x1="94046" y1="57741" x2="74956" y2="59833"/>
                        <a14:foregroundMark x1="74956" y1="59833" x2="84588" y2="57322"/>
                        <a14:foregroundMark x1="84588" y1="57322" x2="93345" y2="58577"/>
                        <a14:foregroundMark x1="93345" y1="58577" x2="81786" y2="61925"/>
                        <a14:foregroundMark x1="81786" y1="61925" x2="71979" y2="57322"/>
                        <a14:foregroundMark x1="71979" y1="57322" x2="62522" y2="58577"/>
                        <a14:foregroundMark x1="62522" y1="58577" x2="61121" y2="63180"/>
                        <a14:foregroundMark x1="94571" y1="57741" x2="90018" y2="55649"/>
                        <a14:foregroundMark x1="70403" y1="51883" x2="66375" y2="61088"/>
                        <a14:foregroundMark x1="87566" y1="9623" x2="8231" y2="10460"/>
                        <a14:foregroundMark x1="8231" y1="10460" x2="4028" y2="13808"/>
                        <a14:foregroundMark x1="4378" y1="38494" x2="5254" y2="45188"/>
                        <a14:foregroundMark x1="69877" y1="53975" x2="69877" y2="51464"/>
                        <a14:foregroundMark x1="70753" y1="51046" x2="70053" y2="51464"/>
                        <a14:foregroundMark x1="68827" y1="53975" x2="69177" y2="51046"/>
                        <a14:foregroundMark x1="62172" y1="61088" x2="60771" y2="59833"/>
                        <a14:foregroundMark x1="71454" y1="67364" x2="75482" y2="54812"/>
                        <a14:foregroundMark x1="70228" y1="50209" x2="70228" y2="5020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7898" t="41268"/>
          <a:stretch/>
        </p:blipFill>
        <p:spPr>
          <a:xfrm>
            <a:off x="3671582" y="2163355"/>
            <a:ext cx="2834095" cy="13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7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84524" y="618877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chemeClr val="tx2"/>
                </a:solidFill>
              </a:rPr>
              <a:t>Impelementasi</a:t>
            </a:r>
            <a:r>
              <a:rPr lang="en-ID" sz="1800" dirty="0">
                <a:solidFill>
                  <a:schemeClr val="tx2"/>
                </a:solidFill>
              </a:rPr>
              <a:t> </a:t>
            </a:r>
            <a:r>
              <a:rPr lang="en-ID" sz="1800" dirty="0" err="1">
                <a:solidFill>
                  <a:schemeClr val="tx2"/>
                </a:solidFill>
              </a:rPr>
              <a:t>Penyimpanan</a:t>
            </a:r>
            <a:r>
              <a:rPr lang="en-ID" sz="1800" dirty="0">
                <a:solidFill>
                  <a:schemeClr val="tx2"/>
                </a:solidFill>
              </a:rPr>
              <a:t> Optimal :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87086" y="871542"/>
            <a:ext cx="8532189" cy="720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Catatan</a:t>
            </a:r>
            <a:r>
              <a:rPr lang="id-ID" sz="1600" spc="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penting</a:t>
            </a:r>
            <a:r>
              <a:rPr lang="id-ID" sz="1600" spc="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penerapan</a:t>
            </a:r>
            <a:r>
              <a:rPr lang="id-ID" sz="1600" spc="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algoritma</a:t>
            </a:r>
            <a:r>
              <a:rPr lang="id-ID" sz="1600" spc="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Greedy</a:t>
            </a:r>
            <a:r>
              <a:rPr lang="id-ID" sz="1600" spc="1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600" spc="2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6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alah:</a:t>
            </a:r>
            <a:endParaRPr lang="en-US" sz="1600" spc="-2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id-ID" sz="1800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Retri</a:t>
            </a:r>
            <a:r>
              <a:rPr lang="en-US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eval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Time)</a:t>
            </a:r>
            <a:r>
              <a:rPr lang="id-ID" i="1" spc="27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minimum</a:t>
            </a:r>
            <a:r>
              <a:rPr lang="id-ID" spc="33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id-ID" spc="3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cara</a:t>
            </a:r>
            <a:r>
              <a:rPr lang="id-ID" spc="26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membagi</a:t>
            </a:r>
            <a:r>
              <a:rPr lang="id-ID" spc="31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jumlah</a:t>
            </a:r>
            <a:r>
              <a:rPr lang="id-ID" spc="30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panjang</a:t>
            </a:r>
            <a:r>
              <a:rPr lang="id-ID" spc="33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program</a:t>
            </a:r>
            <a:r>
              <a:rPr lang="en-ID" spc="-1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tersimpan</a:t>
            </a:r>
            <a:r>
              <a:rPr lang="id-ID" spc="8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id-ID" spc="10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banyaknya</a:t>
            </a:r>
            <a:r>
              <a:rPr lang="id-ID" spc="-6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program.</a:t>
            </a:r>
            <a:endParaRPr lang="en-ID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405"/>
              </a:spcBef>
              <a:spcAft>
                <a:spcPts val="0"/>
              </a:spcAft>
              <a:buFont typeface="+mj-lt"/>
              <a:buAutoNum type="arabicPeriod"/>
              <a:tabLst>
                <a:tab pos="1066800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id-ID" spc="6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mendapatkan</a:t>
            </a:r>
            <a:r>
              <a:rPr lang="id-ID" spc="10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solusi</a:t>
            </a:r>
            <a:r>
              <a:rPr lang="id-ID" spc="1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optimal,</a:t>
            </a:r>
            <a:r>
              <a:rPr lang="id-ID" spc="5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pendekatan</a:t>
            </a:r>
            <a:r>
              <a:rPr lang="id-ID" spc="1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re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edy</a:t>
            </a:r>
            <a:r>
              <a:rPr lang="id-ID" spc="14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memilih</a:t>
            </a:r>
            <a:r>
              <a:rPr lang="id-ID" spc="1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program</a:t>
            </a:r>
            <a:r>
              <a:rPr lang="id-ID" spc="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dari</a:t>
            </a:r>
            <a:r>
              <a:rPr lang="id-ID" spc="6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durasi</a:t>
            </a:r>
            <a:r>
              <a:rPr lang="en-ID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terpendek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hingga</a:t>
            </a:r>
            <a:r>
              <a:rPr lang="id-ID" spc="-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terpanjang.</a:t>
            </a:r>
            <a:endParaRPr lang="en-ID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455"/>
              </a:spcBef>
              <a:spcAft>
                <a:spcPts val="0"/>
              </a:spcAft>
              <a:buFont typeface="+mj-lt"/>
              <a:buAutoNum type="arabicPeriod"/>
              <a:tabLst>
                <a:tab pos="1093470" algn="l"/>
              </a:tabLst>
            </a:pP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kom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pleksitas</a:t>
            </a:r>
            <a:r>
              <a:rPr lang="id-ID" spc="11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waktu</a:t>
            </a:r>
            <a:r>
              <a:rPr lang="id-ID" spc="7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rm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asuk</a:t>
            </a:r>
            <a:r>
              <a:rPr lang="id-ID" spc="24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id-ID" spc="6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melakukan</a:t>
            </a:r>
            <a:r>
              <a:rPr lang="id-ID" spc="1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peny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o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rtiran</a:t>
            </a:r>
            <a:r>
              <a:rPr lang="id-ID" spc="13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adalah</a:t>
            </a:r>
            <a:r>
              <a:rPr lang="id-ID" spc="1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b="1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O</a:t>
            </a:r>
            <a:r>
              <a:rPr lang="en-US" b="1" spc="-1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(n²)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1105535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Implementasi</a:t>
            </a:r>
            <a:r>
              <a:rPr lang="id-ID" spc="16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id-ID" spc="8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mendapatkan</a:t>
            </a:r>
            <a:r>
              <a:rPr lang="id-ID" spc="2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solusi</a:t>
            </a:r>
            <a:r>
              <a:rPr lang="id-ID" spc="7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optim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al </a:t>
            </a:r>
            <a:r>
              <a:rPr lang="en-US" spc="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seperti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di </a:t>
            </a:r>
            <a:r>
              <a:rPr lang="en-US" spc="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bawah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pc="0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ini</a:t>
            </a:r>
            <a:r>
              <a:rPr lang="id-ID" spc="-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1299210">
              <a:spcBef>
                <a:spcPts val="730"/>
              </a:spcBef>
              <a:spcAft>
                <a:spcPts val="0"/>
              </a:spcAft>
            </a:pPr>
            <a:r>
              <a:rPr lang="id-ID" sz="1800" dirty="0">
                <a:solidFill>
                  <a:srgbClr val="15151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id-ID" sz="1800" spc="295" dirty="0">
                <a:solidFill>
                  <a:srgbClr val="15151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295" dirty="0">
                <a:solidFill>
                  <a:srgbClr val="262626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d-ID" sz="1800" spc="215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z="1800" spc="-25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endParaRPr lang="en-ID" sz="1800" spc="-25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9921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</a:pPr>
            <a:r>
              <a:rPr lang="id-ID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id-ID" dirty="0">
                <a:solidFill>
                  <a:srgbClr val="34363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ntuk </a:t>
            </a:r>
            <a:r>
              <a:rPr lang="en-US" dirty="0">
                <a:solidFill>
                  <a:srgbClr val="151515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d-ID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pc="-80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id-ID" dirty="0">
                <a:solidFill>
                  <a:srgbClr val="26262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id-ID" dirty="0">
                <a:solidFill>
                  <a:srgbClr val="67696B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id-ID" spc="-180" dirty="0">
                <a:solidFill>
                  <a:srgbClr val="67696B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26262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spc="-75" dirty="0">
                <a:solidFill>
                  <a:srgbClr val="26262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34363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id-ID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d-ID" spc="-5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34363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n;</a:t>
            </a:r>
            <a:r>
              <a:rPr lang="id-ID" dirty="0"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i++</a:t>
            </a:r>
            <a:r>
              <a:rPr lang="id-ID" dirty="0">
                <a:solidFill>
                  <a:srgbClr val="565657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>
              <a:solidFill>
                <a:srgbClr val="565657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99210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</a:pPr>
            <a:r>
              <a:rPr lang="id-ID" dirty="0">
                <a:solidFill>
                  <a:srgbClr val="34363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id-ID" spc="-50" dirty="0">
                <a:solidFill>
                  <a:srgbClr val="34363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(j</a:t>
            </a:r>
            <a:r>
              <a:rPr lang="id-ID" spc="-3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d-ID" spc="-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1;</a:t>
            </a:r>
            <a:r>
              <a:rPr lang="id-ID" spc="-21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d-ID" spc="-17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id-ID" spc="-7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i;</a:t>
            </a:r>
            <a:r>
              <a:rPr lang="id-ID" spc="-2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-225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  <a:endParaRPr lang="en-ID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1518920">
              <a:lnSpc>
                <a:spcPct val="100000"/>
              </a:lnSpc>
            </a:pPr>
            <a:r>
              <a:rPr lang="id-ID" dirty="0">
                <a:solidFill>
                  <a:srgbClr val="26262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id-ID" dirty="0">
                <a:solidFill>
                  <a:srgbClr val="46464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d-ID" spc="5" dirty="0">
                <a:solidFill>
                  <a:srgbClr val="46464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26262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id-ID" dirty="0">
                <a:solidFill>
                  <a:srgbClr val="46464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id-ID" spc="-20" dirty="0">
                <a:solidFill>
                  <a:srgbClr val="46464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pc="-20" dirty="0">
                <a:solidFill>
                  <a:srgbClr val="262626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l[j]</a:t>
            </a:r>
            <a:endParaRPr lang="en-ID" dirty="0"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</a:t>
            </a:r>
            <a:r>
              <a:rPr lang="id-ID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MR</a:t>
            </a:r>
            <a:r>
              <a:rPr lang="en-US" sz="1800" b="1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id-ID" sz="1800" b="1" spc="290" dirty="0">
                <a:solidFill>
                  <a:srgbClr val="5656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rgbClr val="15151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id-ID" sz="1800" spc="145" dirty="0">
                <a:solidFill>
                  <a:srgbClr val="15151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id-ID" sz="1800" b="1" spc="-1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sum/n;</a:t>
            </a:r>
            <a:endParaRPr lang="en-ID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/>
            <a:endParaRPr lang="en-ID" sz="1200" b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296480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7380F-A771-9CF4-946B-801015EB8322}"/>
              </a:ext>
            </a:extLst>
          </p:cNvPr>
          <p:cNvSpPr txBox="1"/>
          <p:nvPr/>
        </p:nvSpPr>
        <p:spPr>
          <a:xfrm>
            <a:off x="0" y="776147"/>
            <a:ext cx="8450826" cy="1946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0590"/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Langkah-langkah</a:t>
            </a:r>
            <a:r>
              <a:rPr lang="id-ID" spc="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algoritma</a:t>
            </a:r>
            <a:r>
              <a:rPr lang="id-ID" spc="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Greedy</a:t>
            </a:r>
            <a:r>
              <a:rPr lang="id-ID" spc="-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adalah </a:t>
            </a:r>
            <a:r>
              <a:rPr lang="id-ID" spc="-5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:</a:t>
            </a:r>
            <a:endParaRPr lang="en-ID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570"/>
              </a:spcBef>
              <a:spcAft>
                <a:spcPts val="0"/>
              </a:spcAft>
              <a:buFont typeface="+mj-lt"/>
              <a:buAutoNum type="arabicPeriod"/>
              <a:tabLst>
                <a:tab pos="1290320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Buat</a:t>
            </a:r>
            <a:r>
              <a:rPr lang="id-ID" spc="-4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penyi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panan</a:t>
            </a:r>
            <a:r>
              <a:rPr lang="id-ID" spc="3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(memory)</a:t>
            </a:r>
            <a:r>
              <a:rPr lang="id-ID" spc="-3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tape</a:t>
            </a:r>
            <a:r>
              <a:rPr lang="id-ID" spc="-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kosong.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65"/>
              </a:spcBef>
              <a:spcAft>
                <a:spcPts val="0"/>
              </a:spcAft>
              <a:buFont typeface="+mj-lt"/>
              <a:buAutoNum type="arabicPeriod"/>
              <a:tabLst>
                <a:tab pos="1290955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For</a:t>
            </a:r>
            <a:r>
              <a:rPr lang="id-ID" spc="14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id-ID" i="1" spc="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=</a:t>
            </a:r>
            <a:r>
              <a:rPr lang="id-ID" spc="-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J.to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</a:t>
            </a:r>
            <a:r>
              <a:rPr lang="id-ID" spc="3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do</a:t>
            </a:r>
            <a:r>
              <a:rPr lang="en-US" spc="-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.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515"/>
              </a:spcBef>
              <a:spcAft>
                <a:spcPts val="0"/>
              </a:spcAft>
              <a:buFont typeface="+mj-lt"/>
              <a:buAutoNum type="arabicPeriod"/>
              <a:tabLst>
                <a:tab pos="1285875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Pilih</a:t>
            </a:r>
            <a:r>
              <a:rPr lang="id-ID" spc="3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d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urasi</a:t>
            </a:r>
            <a:r>
              <a:rPr lang="id-ID" spc="-5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program</a:t>
            </a:r>
            <a:r>
              <a:rPr lang="id-ID" spc="1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terpendek.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1285875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Letaka</a:t>
            </a:r>
            <a:r>
              <a:rPr lang="en-US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</a:t>
            </a:r>
            <a:r>
              <a:rPr lang="id-ID" spc="-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pada</a:t>
            </a:r>
            <a:r>
              <a:rPr lang="id-ID" spc="-3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sector</a:t>
            </a:r>
            <a:r>
              <a:rPr lang="id-ID" spc="4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tape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berikutnya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640"/>
              </a:spcBef>
              <a:spcAft>
                <a:spcPts val="0"/>
              </a:spcAft>
              <a:buFont typeface="+mj-lt"/>
              <a:buAutoNum type="arabicPeriod"/>
              <a:tabLst>
                <a:tab pos="1292225" algn="l"/>
              </a:tabLst>
            </a:pP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Ulangi</a:t>
            </a:r>
            <a:r>
              <a:rPr lang="id-ID" spc="-7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langkah</a:t>
            </a:r>
            <a:r>
              <a:rPr lang="id-ID" spc="5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2.</a:t>
            </a:r>
            <a:endParaRPr lang="en-ID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id-ID" dirty="0">
                <a:effectLst/>
                <a:latin typeface="+mn-lt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6BCBD2-48A2-83E7-EF6C-579CB505F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289" y="3077948"/>
            <a:ext cx="291137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Algoritma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Optimal Storage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n,m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{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k = 0;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II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tape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berikutnya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aken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diguna</a:t>
            </a:r>
            <a:r>
              <a:rPr lang="en-US" altLang="en-US" sz="1200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k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Graphic 367">
            <a:extLst>
              <a:ext uri="{FF2B5EF4-FFF2-40B4-BE49-F238E27FC236}">
                <a16:creationId xmlns:a16="http://schemas.microsoft.com/office/drawing/2014/main" id="{A9B54C60-D86B-9DEA-D4DE-DA015927C28D}"/>
              </a:ext>
            </a:extLst>
          </p:cNvPr>
          <p:cNvSpPr>
            <a:spLocks/>
          </p:cNvSpPr>
          <p:nvPr/>
        </p:nvSpPr>
        <p:spPr>
          <a:xfrm>
            <a:off x="1926856" y="8251456"/>
            <a:ext cx="18415" cy="147955"/>
          </a:xfrm>
          <a:custGeom>
            <a:avLst/>
            <a:gdLst/>
            <a:ahLst/>
            <a:cxnLst/>
            <a:rect l="l" t="t" r="r" b="b"/>
            <a:pathLst>
              <a:path w="18415" h="147955">
                <a:moveTo>
                  <a:pt x="18332" y="147523"/>
                </a:moveTo>
                <a:lnTo>
                  <a:pt x="0" y="147523"/>
                </a:lnTo>
                <a:lnTo>
                  <a:pt x="0" y="0"/>
                </a:lnTo>
                <a:lnTo>
                  <a:pt x="18332" y="0"/>
                </a:lnTo>
                <a:lnTo>
                  <a:pt x="18332" y="147523"/>
                </a:lnTo>
                <a:close/>
              </a:path>
            </a:pathLst>
          </a:custGeom>
          <a:solidFill>
            <a:srgbClr val="E4E8EF"/>
          </a:solidFill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81653CC-C90B-B4EC-B297-D37A3FCAB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289" y="3616815"/>
            <a:ext cx="359104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343636"/>
                </a:solidFill>
                <a:effectLst/>
                <a:latin typeface="+mn-lt"/>
                <a:ea typeface="Times New Roman" panose="02020603050405020304" pitchFamily="18" charset="0"/>
              </a:rPr>
              <a:t>f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</a:rPr>
              <a:t>or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= 0 ton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151515"/>
                </a:solidFill>
                <a:effectLst/>
                <a:latin typeface="+mn-lt"/>
                <a:ea typeface="Times New Roman" panose="02020603050405020304" pitchFamily="18" charset="0"/>
              </a:rPr>
              <a:t>do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FAFB3"/>
                </a:solidFill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'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{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write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i,k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); </a:t>
            </a:r>
            <a:r>
              <a:rPr lang="en-US" altLang="en-US" sz="12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//‟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beritanda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program” ,j, 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untuk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tape",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k;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k = (k + 1) mod n;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return;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+mn-lt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FE608-0486-AF7D-A2EC-AB94B7CB2F6A}"/>
              </a:ext>
            </a:extLst>
          </p:cNvPr>
          <p:cNvSpPr txBox="1"/>
          <p:nvPr/>
        </p:nvSpPr>
        <p:spPr>
          <a:xfrm>
            <a:off x="-294967" y="2568945"/>
            <a:ext cx="4748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1225">
              <a:spcBef>
                <a:spcPts val="5"/>
              </a:spcBef>
              <a:spcAft>
                <a:spcPts val="0"/>
              </a:spcAft>
            </a:pP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id-ID" sz="1400" b="1" spc="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pseuidocode</a:t>
            </a:r>
            <a:r>
              <a:rPr lang="id-ID" sz="1400" b="1" spc="1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ditulis</a:t>
            </a:r>
            <a:r>
              <a:rPr lang="id-ID" sz="1400" b="1" spc="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id-ID" sz="1400" b="1" spc="1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id-ID" sz="1400" b="1" spc="1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921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848383" y="1120503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M</a:t>
            </a:r>
            <a:r>
              <a:rPr lang="en-ID" sz="3200" dirty="0" err="1">
                <a:latin typeface="Arial Black" panose="020B0A04020102020204" pitchFamily="34" charset="0"/>
              </a:rPr>
              <a:t>asalah</a:t>
            </a:r>
            <a:r>
              <a:rPr lang="en-ID" sz="3200" dirty="0">
                <a:latin typeface="Arial Black" panose="020B0A04020102020204" pitchFamily="34" charset="0"/>
              </a:rPr>
              <a:t> Knapsack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1848383" y="1446215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( Knapsack Problem )</a:t>
            </a: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551851" y="1977617"/>
            <a:ext cx="8239414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rial Black" panose="020B0A04020102020204" pitchFamily="34" charset="0"/>
              </a:rPr>
              <a:t>Spesifikasi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Barang</a:t>
            </a:r>
            <a:r>
              <a:rPr lang="en-US" sz="2000" dirty="0">
                <a:latin typeface="Arial Black" panose="020B0A04020102020204" pitchFamily="34" charset="0"/>
              </a:rPr>
              <a:t> : </a:t>
            </a:r>
            <a:r>
              <a:rPr lang="en-US" sz="2000" dirty="0" err="1">
                <a:latin typeface="Arial Black" panose="020B0A04020102020204" pitchFamily="34" charset="0"/>
              </a:rPr>
              <a:t>Berat</a:t>
            </a:r>
            <a:r>
              <a:rPr lang="en-US" sz="2000" dirty="0">
                <a:latin typeface="Arial Black" panose="020B0A04020102020204" pitchFamily="34" charset="0"/>
              </a:rPr>
              <a:t>, </a:t>
            </a:r>
            <a:r>
              <a:rPr lang="en-US" sz="2000" dirty="0" err="1">
                <a:latin typeface="Arial Black" panose="020B0A04020102020204" pitchFamily="34" charset="0"/>
              </a:rPr>
              <a:t>Ukuran</a:t>
            </a:r>
            <a:r>
              <a:rPr lang="en-US" sz="2000" dirty="0">
                <a:latin typeface="Arial Black" panose="020B0A04020102020204" pitchFamily="34" charset="0"/>
              </a:rPr>
              <a:t>, </a:t>
            </a:r>
            <a:r>
              <a:rPr lang="en-US" sz="2000" dirty="0" err="1">
                <a:latin typeface="Arial Black" panose="020B0A04020102020204" pitchFamily="34" charset="0"/>
              </a:rPr>
              <a:t>dll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2699F6-233A-97D7-38A5-AC333BFF456E}"/>
              </a:ext>
            </a:extLst>
          </p:cNvPr>
          <p:cNvSpPr/>
          <p:nvPr/>
        </p:nvSpPr>
        <p:spPr>
          <a:xfrm>
            <a:off x="352735" y="2349893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5" name="Google Shape;257;p30">
            <a:extLst>
              <a:ext uri="{FF2B5EF4-FFF2-40B4-BE49-F238E27FC236}">
                <a16:creationId xmlns:a16="http://schemas.microsoft.com/office/drawing/2014/main" id="{73DAEA27-61B2-A736-3FBE-56618BCC63D3}"/>
              </a:ext>
            </a:extLst>
          </p:cNvPr>
          <p:cNvSpPr txBox="1">
            <a:spLocks/>
          </p:cNvSpPr>
          <p:nvPr/>
        </p:nvSpPr>
        <p:spPr>
          <a:xfrm>
            <a:off x="550379" y="2430870"/>
            <a:ext cx="7660896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rial Black" panose="020B0A04020102020204" pitchFamily="34" charset="0"/>
              </a:rPr>
              <a:t>Spesifikasi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Ransel</a:t>
            </a:r>
            <a:r>
              <a:rPr lang="en-US" sz="2000" dirty="0">
                <a:latin typeface="Arial Black" panose="020B0A04020102020204" pitchFamily="34" charset="0"/>
              </a:rPr>
              <a:t> : </a:t>
            </a:r>
            <a:r>
              <a:rPr lang="en-US" sz="2000" dirty="0" err="1">
                <a:latin typeface="Arial Black" panose="020B0A04020102020204" pitchFamily="34" charset="0"/>
              </a:rPr>
              <a:t>Kapasitas</a:t>
            </a:r>
            <a:r>
              <a:rPr lang="en-US" sz="2000" dirty="0">
                <a:latin typeface="Arial Black" panose="020B0A04020102020204" pitchFamily="34" charset="0"/>
              </a:rPr>
              <a:t> / Daya </a:t>
            </a:r>
            <a:r>
              <a:rPr lang="en-US" sz="2000" dirty="0" err="1">
                <a:latin typeface="Arial Black" panose="020B0A04020102020204" pitchFamily="34" charset="0"/>
              </a:rPr>
              <a:t>Tampung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3E1BB1-564C-5430-09A1-51CE60668C96}"/>
              </a:ext>
            </a:extLst>
          </p:cNvPr>
          <p:cNvSpPr/>
          <p:nvPr/>
        </p:nvSpPr>
        <p:spPr>
          <a:xfrm>
            <a:off x="351263" y="2803146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</p:spTree>
    <p:extLst>
      <p:ext uri="{BB962C8B-B14F-4D97-AF65-F5344CB8AC3E}">
        <p14:creationId xmlns:p14="http://schemas.microsoft.com/office/powerpoint/2010/main" val="2253330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16100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tx2"/>
                </a:solidFill>
              </a:rPr>
              <a:t>Tahapan</a:t>
            </a:r>
            <a:r>
              <a:rPr lang="en-ID" sz="1600" dirty="0">
                <a:solidFill>
                  <a:schemeClr val="tx2"/>
                </a:solidFill>
              </a:rPr>
              <a:t> </a:t>
            </a:r>
            <a:r>
              <a:rPr lang="en-ID" sz="1600" dirty="0" err="1">
                <a:solidFill>
                  <a:schemeClr val="tx2"/>
                </a:solidFill>
              </a:rPr>
              <a:t>Masalah</a:t>
            </a:r>
            <a:r>
              <a:rPr lang="en-ID" sz="1600" dirty="0">
                <a:solidFill>
                  <a:schemeClr val="tx2"/>
                </a:solidFill>
              </a:rPr>
              <a:t> </a:t>
            </a:r>
            <a:r>
              <a:rPr lang="en-ID" sz="1600" dirty="0" err="1">
                <a:solidFill>
                  <a:schemeClr val="tx2"/>
                </a:solidFill>
              </a:rPr>
              <a:t>penyimpanan</a:t>
            </a:r>
            <a:r>
              <a:rPr lang="en-ID" sz="1600" dirty="0">
                <a:solidFill>
                  <a:schemeClr val="tx2"/>
                </a:solidFill>
              </a:rPr>
              <a:t> Optimal 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87086" y="1166672"/>
            <a:ext cx="8343959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mengoptimalkan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agar data yang di </a:t>
            </a: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simpan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termuat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optimal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ID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kern="100" dirty="0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bentuk</a:t>
            </a:r>
            <a:endParaRPr lang="en-ID" kern="100" dirty="0">
              <a:effectLst/>
              <a:latin typeface="Book Antiqua" panose="020406020503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lvl="1" indent="0" algn="just">
              <a:spcBef>
                <a:spcPts val="0"/>
              </a:spcBef>
              <a:spcAft>
                <a:spcPts val="1000"/>
              </a:spcAft>
            </a:pPr>
            <a:r>
              <a:rPr lang="en-ID" sz="1600" kern="100" dirty="0">
                <a:solidFill>
                  <a:schemeClr val="tx2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Proses </a:t>
            </a:r>
            <a:r>
              <a:rPr lang="en-ID" sz="1600" kern="100" dirty="0" err="1">
                <a:solidFill>
                  <a:schemeClr val="tx2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Pemecahan</a:t>
            </a:r>
            <a:r>
              <a:rPr lang="en-ID" sz="1600" kern="100" dirty="0">
                <a:solidFill>
                  <a:schemeClr val="tx2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kern="100" dirty="0" err="1">
                <a:solidFill>
                  <a:schemeClr val="tx2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ID" sz="1600" kern="100" dirty="0">
              <a:solidFill>
                <a:schemeClr val="tx2"/>
              </a:solidFill>
              <a:effectLst/>
              <a:latin typeface="Manrope ExtraBold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 Panjang data ( L ), Waktu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T ) dan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rata-rata/Mean Retrieval Time ( MRT )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endParaRPr lang="en-ID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Tentukan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datanya</a:t>
            </a:r>
            <a:endParaRPr lang="en-ID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Hitung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total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kapasitas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total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boleh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melebihi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total yang minimum (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unsur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efesiensi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efektifitas</a:t>
            </a:r>
            <a:r>
              <a:rPr lang="en-ID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649961" y="3994377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2075517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5810B-992A-98DA-916B-3E4320252C29}"/>
              </a:ext>
            </a:extLst>
          </p:cNvPr>
          <p:cNvSpPr txBox="1"/>
          <p:nvPr/>
        </p:nvSpPr>
        <p:spPr>
          <a:xfrm>
            <a:off x="-894862" y="776147"/>
            <a:ext cx="47439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 algn="r">
              <a:tabLst>
                <a:tab pos="1290955" algn="l"/>
              </a:tabLst>
            </a:pPr>
            <a:r>
              <a:rPr lang="id-ID" sz="1400" b="1" spc="-5" dirty="0">
                <a:solidFill>
                  <a:srgbClr val="34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</a:t>
            </a:r>
            <a:r>
              <a:rPr lang="id-ID" sz="1400" b="1" spc="-5" dirty="0">
                <a:solidFill>
                  <a:srgbClr val="5656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id-ID" sz="1400" b="1" spc="-5" dirty="0">
                <a:solidFill>
                  <a:srgbClr val="34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LASI</a:t>
            </a:r>
            <a:r>
              <a:rPr lang="id-ID" sz="1400" b="1" spc="-15" dirty="0">
                <a:solidFill>
                  <a:srgbClr val="34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spc="-5" dirty="0">
                <a:solidFill>
                  <a:srgbClr val="34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PENYIMPANAN</a:t>
            </a:r>
            <a:r>
              <a:rPr lang="id-ID" sz="1400" b="1" spc="25" dirty="0">
                <a:solidFill>
                  <a:srgbClr val="34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spc="-10" dirty="0">
                <a:solidFill>
                  <a:srgbClr val="5656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id-ID" sz="1400" b="1" spc="-10" dirty="0">
                <a:solidFill>
                  <a:srgbClr val="34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PT</a:t>
            </a:r>
            <a:r>
              <a:rPr lang="id-ID" sz="1400" b="1" spc="-10" dirty="0">
                <a:solidFill>
                  <a:srgbClr val="56565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IMAL</a:t>
            </a:r>
            <a:endParaRPr lang="en-ID" sz="1800" spc="-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10CB738-15ED-DAFA-C439-69EB71425FC8}"/>
              </a:ext>
            </a:extLst>
          </p:cNvPr>
          <p:cNvGraphicFramePr>
            <a:graphicFrameLocks noGrp="1"/>
          </p:cNvGraphicFramePr>
          <p:nvPr/>
        </p:nvGraphicFramePr>
        <p:xfrm>
          <a:off x="539529" y="2952918"/>
          <a:ext cx="1875155" cy="170371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716915">
                  <a:extLst>
                    <a:ext uri="{9D8B030D-6E8A-4147-A177-3AD203B41FA5}">
                      <a16:colId xmlns:a16="http://schemas.microsoft.com/office/drawing/2014/main" val="1890668880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456222343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128471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L₁ 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L₂ 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L₃ 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5930189"/>
                  </a:ext>
                </a:extLst>
              </a:tr>
            </a:tbl>
          </a:graphicData>
        </a:graphic>
      </p:graphicFrame>
      <p:sp>
        <p:nvSpPr>
          <p:cNvPr id="18" name="Rectangle 2">
            <a:extLst>
              <a:ext uri="{FF2B5EF4-FFF2-40B4-BE49-F238E27FC236}">
                <a16:creationId xmlns:a16="http://schemas.microsoft.com/office/drawing/2014/main" id="{9C2CB7A2-275C-5AFD-CA0F-BE181CD2A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86" y="1013926"/>
            <a:ext cx="798968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Diketahui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3 program yang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simpan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media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Panjang masing-masing 5,10, dan 3.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yang optimal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greedy.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Pertanyaan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Tentukan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Panjang.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Teknik factorial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Tentukan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rata-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ratanya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/order yang optimal.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tentukan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Nilai Panjang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890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228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Teknik factorial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endParaRPr lang="en-ID" sz="20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15D7BB-D5DA-3D58-D92C-A0EBCA2964D8}"/>
              </a:ext>
            </a:extLst>
          </p:cNvPr>
          <p:cNvSpPr txBox="1"/>
          <p:nvPr/>
        </p:nvSpPr>
        <p:spPr>
          <a:xfrm>
            <a:off x="74245" y="1776193"/>
            <a:ext cx="4743938" cy="97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4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ID" sz="1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(n) = 3  n! = 3!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        </a:t>
            </a:r>
            <a:r>
              <a:rPr lang="en-ID" sz="1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3! = 3 x 2 x 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kern="1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               </a:t>
            </a:r>
            <a:r>
              <a:rPr lang="en-ID" sz="14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6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4B5D47-3B3C-32EF-005E-AE7DC688B4FD}"/>
              </a:ext>
            </a:extLst>
          </p:cNvPr>
          <p:cNvGraphicFramePr>
            <a:graphicFrameLocks noGrp="1"/>
          </p:cNvGraphicFramePr>
          <p:nvPr/>
        </p:nvGraphicFramePr>
        <p:xfrm>
          <a:off x="2446213" y="2390487"/>
          <a:ext cx="2243016" cy="2434429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1096432">
                  <a:extLst>
                    <a:ext uri="{9D8B030D-6E8A-4147-A177-3AD203B41FA5}">
                      <a16:colId xmlns:a16="http://schemas.microsoft.com/office/drawing/2014/main" val="2863716337"/>
                    </a:ext>
                  </a:extLst>
                </a:gridCol>
                <a:gridCol w="357442">
                  <a:extLst>
                    <a:ext uri="{9D8B030D-6E8A-4147-A177-3AD203B41FA5}">
                      <a16:colId xmlns:a16="http://schemas.microsoft.com/office/drawing/2014/main" val="2124289755"/>
                    </a:ext>
                  </a:extLst>
                </a:gridCol>
                <a:gridCol w="394571">
                  <a:extLst>
                    <a:ext uri="{9D8B030D-6E8A-4147-A177-3AD203B41FA5}">
                      <a16:colId xmlns:a16="http://schemas.microsoft.com/office/drawing/2014/main" val="2256474856"/>
                    </a:ext>
                  </a:extLst>
                </a:gridCol>
                <a:gridCol w="394571">
                  <a:extLst>
                    <a:ext uri="{9D8B030D-6E8A-4147-A177-3AD203B41FA5}">
                      <a16:colId xmlns:a16="http://schemas.microsoft.com/office/drawing/2014/main" val="1165924605"/>
                    </a:ext>
                  </a:extLst>
                </a:gridCol>
              </a:tblGrid>
              <a:tr h="3963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 err="1">
                          <a:effectLst/>
                        </a:rPr>
                        <a:t>No.Order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Order Program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09939"/>
                  </a:ext>
                </a:extLst>
              </a:tr>
              <a:tr h="33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229568"/>
                  </a:ext>
                </a:extLst>
              </a:tr>
              <a:tr h="33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0514885"/>
                  </a:ext>
                </a:extLst>
              </a:tr>
              <a:tr h="33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193490"/>
                  </a:ext>
                </a:extLst>
              </a:tr>
              <a:tr h="33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3274960"/>
                  </a:ext>
                </a:extLst>
              </a:tr>
              <a:tr h="33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4655357"/>
                  </a:ext>
                </a:extLst>
              </a:tr>
              <a:tr h="3396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42391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1BE6E5-D852-DD37-59D9-116378AFB3A9}"/>
              </a:ext>
            </a:extLst>
          </p:cNvPr>
          <p:cNvGraphicFramePr>
            <a:graphicFrameLocks noGrp="1"/>
          </p:cNvGraphicFramePr>
          <p:nvPr/>
        </p:nvGraphicFramePr>
        <p:xfrm>
          <a:off x="4818183" y="2390488"/>
          <a:ext cx="3090986" cy="2434432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867892">
                  <a:extLst>
                    <a:ext uri="{9D8B030D-6E8A-4147-A177-3AD203B41FA5}">
                      <a16:colId xmlns:a16="http://schemas.microsoft.com/office/drawing/2014/main" val="697281254"/>
                    </a:ext>
                  </a:extLst>
                </a:gridCol>
                <a:gridCol w="427741">
                  <a:extLst>
                    <a:ext uri="{9D8B030D-6E8A-4147-A177-3AD203B41FA5}">
                      <a16:colId xmlns:a16="http://schemas.microsoft.com/office/drawing/2014/main" val="2845327987"/>
                    </a:ext>
                  </a:extLst>
                </a:gridCol>
                <a:gridCol w="351624">
                  <a:extLst>
                    <a:ext uri="{9D8B030D-6E8A-4147-A177-3AD203B41FA5}">
                      <a16:colId xmlns:a16="http://schemas.microsoft.com/office/drawing/2014/main" val="1950625661"/>
                    </a:ext>
                  </a:extLst>
                </a:gridCol>
                <a:gridCol w="351624">
                  <a:extLst>
                    <a:ext uri="{9D8B030D-6E8A-4147-A177-3AD203B41FA5}">
                      <a16:colId xmlns:a16="http://schemas.microsoft.com/office/drawing/2014/main" val="3372624183"/>
                    </a:ext>
                  </a:extLst>
                </a:gridCol>
                <a:gridCol w="364035">
                  <a:extLst>
                    <a:ext uri="{9D8B030D-6E8A-4147-A177-3AD203B41FA5}">
                      <a16:colId xmlns:a16="http://schemas.microsoft.com/office/drawing/2014/main" val="4109876368"/>
                    </a:ext>
                  </a:extLst>
                </a:gridCol>
                <a:gridCol w="364035">
                  <a:extLst>
                    <a:ext uri="{9D8B030D-6E8A-4147-A177-3AD203B41FA5}">
                      <a16:colId xmlns:a16="http://schemas.microsoft.com/office/drawing/2014/main" val="1378966998"/>
                    </a:ext>
                  </a:extLst>
                </a:gridCol>
                <a:gridCol w="364035">
                  <a:extLst>
                    <a:ext uri="{9D8B030D-6E8A-4147-A177-3AD203B41FA5}">
                      <a16:colId xmlns:a16="http://schemas.microsoft.com/office/drawing/2014/main" val="903968648"/>
                    </a:ext>
                  </a:extLst>
                </a:gridCol>
              </a:tblGrid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No.Order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Order Program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Panjang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40994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428727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189501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7304814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6270043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4803268"/>
                  </a:ext>
                </a:extLst>
              </a:tr>
              <a:tr h="3477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85208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E210EC2-4297-400E-7317-CE875D3B4AAC}"/>
              </a:ext>
            </a:extLst>
          </p:cNvPr>
          <p:cNvGraphicFramePr>
            <a:graphicFrameLocks noGrp="1"/>
          </p:cNvGraphicFramePr>
          <p:nvPr/>
        </p:nvGraphicFramePr>
        <p:xfrm>
          <a:off x="334055" y="1512207"/>
          <a:ext cx="3198495" cy="170371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1045600139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555220081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10293736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L₁ = 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L₂ = 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L₃ = 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527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9507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7A9048-3F4B-DEE2-F5FE-5BC86A79DB7C}"/>
              </a:ext>
            </a:extLst>
          </p:cNvPr>
          <p:cNvGraphicFramePr>
            <a:graphicFrameLocks noGrp="1"/>
          </p:cNvGraphicFramePr>
          <p:nvPr/>
        </p:nvGraphicFramePr>
        <p:xfrm>
          <a:off x="1340484" y="882464"/>
          <a:ext cx="6061803" cy="2931892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955066">
                  <a:extLst>
                    <a:ext uri="{9D8B030D-6E8A-4147-A177-3AD203B41FA5}">
                      <a16:colId xmlns:a16="http://schemas.microsoft.com/office/drawing/2014/main" val="1614439330"/>
                    </a:ext>
                  </a:extLst>
                </a:gridCol>
                <a:gridCol w="470705">
                  <a:extLst>
                    <a:ext uri="{9D8B030D-6E8A-4147-A177-3AD203B41FA5}">
                      <a16:colId xmlns:a16="http://schemas.microsoft.com/office/drawing/2014/main" val="1781264837"/>
                    </a:ext>
                  </a:extLst>
                </a:gridCol>
                <a:gridCol w="386943">
                  <a:extLst>
                    <a:ext uri="{9D8B030D-6E8A-4147-A177-3AD203B41FA5}">
                      <a16:colId xmlns:a16="http://schemas.microsoft.com/office/drawing/2014/main" val="1372529204"/>
                    </a:ext>
                  </a:extLst>
                </a:gridCol>
                <a:gridCol w="386943">
                  <a:extLst>
                    <a:ext uri="{9D8B030D-6E8A-4147-A177-3AD203B41FA5}">
                      <a16:colId xmlns:a16="http://schemas.microsoft.com/office/drawing/2014/main" val="436061443"/>
                    </a:ext>
                  </a:extLst>
                </a:gridCol>
                <a:gridCol w="400600">
                  <a:extLst>
                    <a:ext uri="{9D8B030D-6E8A-4147-A177-3AD203B41FA5}">
                      <a16:colId xmlns:a16="http://schemas.microsoft.com/office/drawing/2014/main" val="3082900800"/>
                    </a:ext>
                  </a:extLst>
                </a:gridCol>
                <a:gridCol w="400600">
                  <a:extLst>
                    <a:ext uri="{9D8B030D-6E8A-4147-A177-3AD203B41FA5}">
                      <a16:colId xmlns:a16="http://schemas.microsoft.com/office/drawing/2014/main" val="828752932"/>
                    </a:ext>
                  </a:extLst>
                </a:gridCol>
                <a:gridCol w="400600">
                  <a:extLst>
                    <a:ext uri="{9D8B030D-6E8A-4147-A177-3AD203B41FA5}">
                      <a16:colId xmlns:a16="http://schemas.microsoft.com/office/drawing/2014/main" val="3687933058"/>
                    </a:ext>
                  </a:extLst>
                </a:gridCol>
                <a:gridCol w="2660346">
                  <a:extLst>
                    <a:ext uri="{9D8B030D-6E8A-4147-A177-3AD203B41FA5}">
                      <a16:colId xmlns:a16="http://schemas.microsoft.com/office/drawing/2014/main" val="3762695632"/>
                    </a:ext>
                  </a:extLst>
                </a:gridCol>
              </a:tblGrid>
              <a:tr h="409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No.Order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Order Program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Panjang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Optimal Storage = D (I)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59077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 + (5+10) + (5+10+3) = 38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4221242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 + (5+3) + (5+3+10) = 31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5243899"/>
                  </a:ext>
                </a:extLst>
              </a:tr>
              <a:tr h="4721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 + (10+5) + (10+5+3) = 43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2429511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 + (10+3) + (10+3+5) = 41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7691847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 + (3+5) + (3+5+10) = 29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2662732"/>
                  </a:ext>
                </a:extLst>
              </a:tr>
              <a:tr h="409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 + (3+10) + (3+10+5) = 34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254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758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24806" y="776147"/>
            <a:ext cx="82281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tentukan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rata-rata.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BDC125-C32F-3DF9-9AFB-39C596C595F5}"/>
              </a:ext>
            </a:extLst>
          </p:cNvPr>
          <p:cNvGraphicFramePr>
            <a:graphicFrameLocks noGrp="1"/>
          </p:cNvGraphicFramePr>
          <p:nvPr/>
        </p:nvGraphicFramePr>
        <p:xfrm>
          <a:off x="387085" y="1347778"/>
          <a:ext cx="6763991" cy="2184775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740650">
                  <a:extLst>
                    <a:ext uri="{9D8B030D-6E8A-4147-A177-3AD203B41FA5}">
                      <a16:colId xmlns:a16="http://schemas.microsoft.com/office/drawing/2014/main" val="3815648195"/>
                    </a:ext>
                  </a:extLst>
                </a:gridCol>
                <a:gridCol w="365030">
                  <a:extLst>
                    <a:ext uri="{9D8B030D-6E8A-4147-A177-3AD203B41FA5}">
                      <a16:colId xmlns:a16="http://schemas.microsoft.com/office/drawing/2014/main" val="2252577932"/>
                    </a:ext>
                  </a:extLst>
                </a:gridCol>
                <a:gridCol w="300073">
                  <a:extLst>
                    <a:ext uri="{9D8B030D-6E8A-4147-A177-3AD203B41FA5}">
                      <a16:colId xmlns:a16="http://schemas.microsoft.com/office/drawing/2014/main" val="3797330693"/>
                    </a:ext>
                  </a:extLst>
                </a:gridCol>
                <a:gridCol w="300073">
                  <a:extLst>
                    <a:ext uri="{9D8B030D-6E8A-4147-A177-3AD203B41FA5}">
                      <a16:colId xmlns:a16="http://schemas.microsoft.com/office/drawing/2014/main" val="263647569"/>
                    </a:ext>
                  </a:extLst>
                </a:gridCol>
                <a:gridCol w="310663">
                  <a:extLst>
                    <a:ext uri="{9D8B030D-6E8A-4147-A177-3AD203B41FA5}">
                      <a16:colId xmlns:a16="http://schemas.microsoft.com/office/drawing/2014/main" val="277781509"/>
                    </a:ext>
                  </a:extLst>
                </a:gridCol>
                <a:gridCol w="310663">
                  <a:extLst>
                    <a:ext uri="{9D8B030D-6E8A-4147-A177-3AD203B41FA5}">
                      <a16:colId xmlns:a16="http://schemas.microsoft.com/office/drawing/2014/main" val="536578674"/>
                    </a:ext>
                  </a:extLst>
                </a:gridCol>
                <a:gridCol w="310663">
                  <a:extLst>
                    <a:ext uri="{9D8B030D-6E8A-4147-A177-3AD203B41FA5}">
                      <a16:colId xmlns:a16="http://schemas.microsoft.com/office/drawing/2014/main" val="1548434242"/>
                    </a:ext>
                  </a:extLst>
                </a:gridCol>
                <a:gridCol w="2063088">
                  <a:extLst>
                    <a:ext uri="{9D8B030D-6E8A-4147-A177-3AD203B41FA5}">
                      <a16:colId xmlns:a16="http://schemas.microsoft.com/office/drawing/2014/main" val="3228013327"/>
                    </a:ext>
                  </a:extLst>
                </a:gridCol>
                <a:gridCol w="2063088">
                  <a:extLst>
                    <a:ext uri="{9D8B030D-6E8A-4147-A177-3AD203B41FA5}">
                      <a16:colId xmlns:a16="http://schemas.microsoft.com/office/drawing/2014/main" val="4068333431"/>
                    </a:ext>
                  </a:extLst>
                </a:gridCol>
              </a:tblGrid>
              <a:tr h="5466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 err="1">
                          <a:effectLst/>
                        </a:rPr>
                        <a:t>No.Order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Order Program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Panjang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Optimal Storage = D (I)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Waktu Rata-rata = MRT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014745"/>
                  </a:ext>
                </a:extLst>
              </a:tr>
              <a:tr h="266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 + (5+10) + (5+10+3) = 38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38/3 = 12,66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74791"/>
                  </a:ext>
                </a:extLst>
              </a:tr>
              <a:tr h="266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 + (5+3) + (5+3+10) = 31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31/3 = 10,33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8208345"/>
                  </a:ext>
                </a:extLst>
              </a:tr>
              <a:tr h="3066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 + (10+5) + (10+5+3) = 43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43/3 = 14,33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3037744"/>
                  </a:ext>
                </a:extLst>
              </a:tr>
              <a:tr h="266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 + (10+3) + (10+3+5) = 41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41/3 = 13,33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4312584"/>
                  </a:ext>
                </a:extLst>
              </a:tr>
              <a:tr h="266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 + (3+5) + (3+5+10) = 29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29/3 = 9,66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2885277"/>
                  </a:ext>
                </a:extLst>
              </a:tr>
              <a:tr h="2662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 + (3+10) + (3+10+5) = 34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34/3 = 11,33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1934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540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24806" y="776147"/>
            <a:ext cx="82281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/Order yang Optimal.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0F7028-8B7E-8663-0033-21D1142DEAFB}"/>
              </a:ext>
            </a:extLst>
          </p:cNvPr>
          <p:cNvGraphicFramePr>
            <a:graphicFrameLocks noGrp="1"/>
          </p:cNvGraphicFramePr>
          <p:nvPr/>
        </p:nvGraphicFramePr>
        <p:xfrm>
          <a:off x="387085" y="1254887"/>
          <a:ext cx="7725282" cy="2598098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845910">
                  <a:extLst>
                    <a:ext uri="{9D8B030D-6E8A-4147-A177-3AD203B41FA5}">
                      <a16:colId xmlns:a16="http://schemas.microsoft.com/office/drawing/2014/main" val="501614985"/>
                    </a:ext>
                  </a:extLst>
                </a:gridCol>
                <a:gridCol w="416907">
                  <a:extLst>
                    <a:ext uri="{9D8B030D-6E8A-4147-A177-3AD203B41FA5}">
                      <a16:colId xmlns:a16="http://schemas.microsoft.com/office/drawing/2014/main" val="3663406486"/>
                    </a:ext>
                  </a:extLst>
                </a:gridCol>
                <a:gridCol w="342718">
                  <a:extLst>
                    <a:ext uri="{9D8B030D-6E8A-4147-A177-3AD203B41FA5}">
                      <a16:colId xmlns:a16="http://schemas.microsoft.com/office/drawing/2014/main" val="4098613818"/>
                    </a:ext>
                  </a:extLst>
                </a:gridCol>
                <a:gridCol w="342718">
                  <a:extLst>
                    <a:ext uri="{9D8B030D-6E8A-4147-A177-3AD203B41FA5}">
                      <a16:colId xmlns:a16="http://schemas.microsoft.com/office/drawing/2014/main" val="399953063"/>
                    </a:ext>
                  </a:extLst>
                </a:gridCol>
                <a:gridCol w="354815">
                  <a:extLst>
                    <a:ext uri="{9D8B030D-6E8A-4147-A177-3AD203B41FA5}">
                      <a16:colId xmlns:a16="http://schemas.microsoft.com/office/drawing/2014/main" val="2086853987"/>
                    </a:ext>
                  </a:extLst>
                </a:gridCol>
                <a:gridCol w="354815">
                  <a:extLst>
                    <a:ext uri="{9D8B030D-6E8A-4147-A177-3AD203B41FA5}">
                      <a16:colId xmlns:a16="http://schemas.microsoft.com/office/drawing/2014/main" val="1923749342"/>
                    </a:ext>
                  </a:extLst>
                </a:gridCol>
                <a:gridCol w="354815">
                  <a:extLst>
                    <a:ext uri="{9D8B030D-6E8A-4147-A177-3AD203B41FA5}">
                      <a16:colId xmlns:a16="http://schemas.microsoft.com/office/drawing/2014/main" val="3888397858"/>
                    </a:ext>
                  </a:extLst>
                </a:gridCol>
                <a:gridCol w="2356292">
                  <a:extLst>
                    <a:ext uri="{9D8B030D-6E8A-4147-A177-3AD203B41FA5}">
                      <a16:colId xmlns:a16="http://schemas.microsoft.com/office/drawing/2014/main" val="2477084184"/>
                    </a:ext>
                  </a:extLst>
                </a:gridCol>
                <a:gridCol w="2356292">
                  <a:extLst>
                    <a:ext uri="{9D8B030D-6E8A-4147-A177-3AD203B41FA5}">
                      <a16:colId xmlns:a16="http://schemas.microsoft.com/office/drawing/2014/main" val="666926712"/>
                    </a:ext>
                  </a:extLst>
                </a:gridCol>
              </a:tblGrid>
              <a:tr h="650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No.Order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Order Program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Panjang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Optimal Storage = D (I)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Waktu Rata-rata = MRT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47001"/>
                  </a:ext>
                </a:extLst>
              </a:tr>
              <a:tr h="3166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10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 + (5+10) + (5+10+3) = 38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solidFill>
                            <a:schemeClr val="tx1"/>
                          </a:solidFill>
                          <a:effectLst/>
                        </a:rPr>
                        <a:t>38/3 = 12,66</a:t>
                      </a:r>
                      <a:endParaRPr lang="en-ID" sz="11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792723"/>
                  </a:ext>
                </a:extLst>
              </a:tr>
              <a:tr h="3166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 + (5+3) + (5+3+10) = 31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31/3 = 10,33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78736"/>
                  </a:ext>
                </a:extLst>
              </a:tr>
              <a:tr h="3646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10 + (10+5) + (10+5+3) = 43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43/3 = 14,33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321478"/>
                  </a:ext>
                </a:extLst>
              </a:tr>
              <a:tr h="3166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4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10 + (10+3) + (10+3+5) = 41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41/3 = 13,33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190021"/>
                  </a:ext>
                </a:extLst>
              </a:tr>
              <a:tr h="3166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 + (3+5) + (3+5+10) = 29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29/3 = 9,66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056616"/>
                  </a:ext>
                </a:extLst>
              </a:tr>
              <a:tr h="3166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 + (3+10) + (3+10+5) = 34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34/3 = 11,33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867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658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24806" y="776147"/>
            <a:ext cx="82281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Jawaban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/Order yang Optimal.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B1243C-657F-B77D-A360-D36BDC3E0FAB}"/>
              </a:ext>
            </a:extLst>
          </p:cNvPr>
          <p:cNvGraphicFramePr>
            <a:graphicFrameLocks noGrp="1"/>
          </p:cNvGraphicFramePr>
          <p:nvPr/>
        </p:nvGraphicFramePr>
        <p:xfrm>
          <a:off x="326781" y="1429542"/>
          <a:ext cx="8026209" cy="2696982"/>
        </p:xfrm>
        <a:graphic>
          <a:graphicData uri="http://schemas.openxmlformats.org/drawingml/2006/table">
            <a:tbl>
              <a:tblPr firstRow="1" firstCol="1" bandRow="1">
                <a:tableStyleId>{8CB14B8B-9F33-4C18-9AB5-6524D0044275}</a:tableStyleId>
              </a:tblPr>
              <a:tblGrid>
                <a:gridCol w="878862">
                  <a:extLst>
                    <a:ext uri="{9D8B030D-6E8A-4147-A177-3AD203B41FA5}">
                      <a16:colId xmlns:a16="http://schemas.microsoft.com/office/drawing/2014/main" val="175336626"/>
                    </a:ext>
                  </a:extLst>
                </a:gridCol>
                <a:gridCol w="433147">
                  <a:extLst>
                    <a:ext uri="{9D8B030D-6E8A-4147-A177-3AD203B41FA5}">
                      <a16:colId xmlns:a16="http://schemas.microsoft.com/office/drawing/2014/main" val="254016087"/>
                    </a:ext>
                  </a:extLst>
                </a:gridCol>
                <a:gridCol w="356069">
                  <a:extLst>
                    <a:ext uri="{9D8B030D-6E8A-4147-A177-3AD203B41FA5}">
                      <a16:colId xmlns:a16="http://schemas.microsoft.com/office/drawing/2014/main" val="2269698697"/>
                    </a:ext>
                  </a:extLst>
                </a:gridCol>
                <a:gridCol w="356069">
                  <a:extLst>
                    <a:ext uri="{9D8B030D-6E8A-4147-A177-3AD203B41FA5}">
                      <a16:colId xmlns:a16="http://schemas.microsoft.com/office/drawing/2014/main" val="3894439995"/>
                    </a:ext>
                  </a:extLst>
                </a:gridCol>
                <a:gridCol w="368636">
                  <a:extLst>
                    <a:ext uri="{9D8B030D-6E8A-4147-A177-3AD203B41FA5}">
                      <a16:colId xmlns:a16="http://schemas.microsoft.com/office/drawing/2014/main" val="2223830503"/>
                    </a:ext>
                  </a:extLst>
                </a:gridCol>
                <a:gridCol w="368636">
                  <a:extLst>
                    <a:ext uri="{9D8B030D-6E8A-4147-A177-3AD203B41FA5}">
                      <a16:colId xmlns:a16="http://schemas.microsoft.com/office/drawing/2014/main" val="2923276143"/>
                    </a:ext>
                  </a:extLst>
                </a:gridCol>
                <a:gridCol w="368636">
                  <a:extLst>
                    <a:ext uri="{9D8B030D-6E8A-4147-A177-3AD203B41FA5}">
                      <a16:colId xmlns:a16="http://schemas.microsoft.com/office/drawing/2014/main" val="1394092651"/>
                    </a:ext>
                  </a:extLst>
                </a:gridCol>
                <a:gridCol w="2448077">
                  <a:extLst>
                    <a:ext uri="{9D8B030D-6E8A-4147-A177-3AD203B41FA5}">
                      <a16:colId xmlns:a16="http://schemas.microsoft.com/office/drawing/2014/main" val="1006292935"/>
                    </a:ext>
                  </a:extLst>
                </a:gridCol>
                <a:gridCol w="2448077">
                  <a:extLst>
                    <a:ext uri="{9D8B030D-6E8A-4147-A177-3AD203B41FA5}">
                      <a16:colId xmlns:a16="http://schemas.microsoft.com/office/drawing/2014/main" val="2382264886"/>
                    </a:ext>
                  </a:extLst>
                </a:gridCol>
              </a:tblGrid>
              <a:tr h="377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 err="1">
                          <a:effectLst/>
                        </a:rPr>
                        <a:t>No.Order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Order Program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Panjang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Optimal Storage = D (I)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Waktu Rata-rata = MRT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627152"/>
                  </a:ext>
                </a:extLst>
              </a:tr>
              <a:tr h="377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10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 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 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442813"/>
                  </a:ext>
                </a:extLst>
              </a:tr>
              <a:tr h="377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 + (5+3) + (5+3+10) = 31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31/3 = 10,33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927820"/>
                  </a:ext>
                </a:extLst>
              </a:tr>
              <a:tr h="4343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 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 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97729"/>
                  </a:ext>
                </a:extLst>
              </a:tr>
              <a:tr h="377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4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10 + (10+3) + (10+3+5) = 41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41/3 = 13,33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943100"/>
                  </a:ext>
                </a:extLst>
              </a:tr>
              <a:tr h="377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1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5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3 + (3+5) + (3+5+10) = 29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29/3 = 9,66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599086"/>
                  </a:ext>
                </a:extLst>
              </a:tr>
              <a:tr h="3771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6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2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3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10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5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>
                          <a:effectLst/>
                        </a:rPr>
                        <a:t> 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100" kern="100" dirty="0">
                          <a:effectLst/>
                        </a:rPr>
                        <a:t> 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345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004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234221" y="909008"/>
            <a:ext cx="8228184" cy="195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terkecil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29,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endParaRPr lang="en-ID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terkecil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31,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Program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kesatu</a:t>
            </a:r>
            <a:endParaRPr lang="en-ID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terkecil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31,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Program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kesatu</a:t>
            </a:r>
            <a:endParaRPr lang="en-ID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Nilai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terkecil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urutan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41,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susunan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Program </a:t>
            </a:r>
            <a:r>
              <a:rPr lang="en-ID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endParaRPr lang="en-ID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873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668573" y="10539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Table Of Contents </a:t>
            </a:r>
            <a:r>
              <a:rPr lang="id-ID" sz="2400" b="1" spc="0" dirty="0">
                <a:solidFill>
                  <a:srgbClr val="2F2F2F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spc="0" dirty="0" err="1">
                <a:solidFill>
                  <a:srgbClr val="2F2F2F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ohon</a:t>
            </a:r>
            <a:r>
              <a:rPr lang="en-US" sz="2400" b="1" spc="0" dirty="0">
                <a:solidFill>
                  <a:srgbClr val="2F2F2F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0" dirty="0" err="1">
                <a:solidFill>
                  <a:srgbClr val="2F2F2F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Pelacakan</a:t>
            </a:r>
            <a:r>
              <a:rPr lang="en-US" sz="2400" b="1" spc="0" dirty="0">
                <a:solidFill>
                  <a:srgbClr val="2F2F2F"/>
                </a:solidFill>
                <a:effectLst/>
                <a:latin typeface="Manrope ExtraBold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Minimum</a:t>
            </a:r>
            <a:br>
              <a:rPr lang="en-ID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2"/>
          </p:nvPr>
        </p:nvSpPr>
        <p:spPr>
          <a:xfrm>
            <a:off x="720000" y="1986229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 idx="3"/>
          </p:nvPr>
        </p:nvSpPr>
        <p:spPr>
          <a:xfrm>
            <a:off x="720000" y="3295075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4"/>
          </p:nvPr>
        </p:nvSpPr>
        <p:spPr>
          <a:xfrm>
            <a:off x="4099746" y="1986229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1"/>
          </p:nvPr>
        </p:nvSpPr>
        <p:spPr>
          <a:xfrm>
            <a:off x="720000" y="2433829"/>
            <a:ext cx="2886900" cy="299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Algoritma Minimum Spanning Tree</a:t>
            </a:r>
            <a:endParaRPr sz="1600" dirty="0"/>
          </a:p>
        </p:txBody>
      </p:sp>
      <p:sp>
        <p:nvSpPr>
          <p:cNvPr id="248" name="Google Shape;248;p29"/>
          <p:cNvSpPr/>
          <p:nvPr/>
        </p:nvSpPr>
        <p:spPr>
          <a:xfrm rot="-1084991">
            <a:off x="7652135" y="4505114"/>
            <a:ext cx="448867" cy="276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+8</a:t>
            </a:r>
          </a:p>
        </p:txBody>
      </p:sp>
      <p:sp>
        <p:nvSpPr>
          <p:cNvPr id="249" name="Google Shape;249;p29"/>
          <p:cNvSpPr/>
          <p:nvPr/>
        </p:nvSpPr>
        <p:spPr>
          <a:xfrm rot="10800000" flipH="1">
            <a:off x="7440450" y="806924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316650" y="4016958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374325" y="4851796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Google Shape;241;p29">
            <a:extLst>
              <a:ext uri="{FF2B5EF4-FFF2-40B4-BE49-F238E27FC236}">
                <a16:creationId xmlns:a16="http://schemas.microsoft.com/office/drawing/2014/main" id="{93A9E0FD-7600-66B3-007B-26EB8BD6B5A1}"/>
              </a:ext>
            </a:extLst>
          </p:cNvPr>
          <p:cNvSpPr txBox="1">
            <a:spLocks/>
          </p:cNvSpPr>
          <p:nvPr/>
        </p:nvSpPr>
        <p:spPr>
          <a:xfrm>
            <a:off x="4099745" y="2433829"/>
            <a:ext cx="2977561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 err="1"/>
              <a:t>Simulasi</a:t>
            </a:r>
            <a:r>
              <a:rPr lang="en-ID" sz="1600" dirty="0"/>
              <a:t> Minimum Spanning Tree</a:t>
            </a:r>
          </a:p>
        </p:txBody>
      </p:sp>
      <p:sp>
        <p:nvSpPr>
          <p:cNvPr id="7" name="Google Shape;241;p29">
            <a:extLst>
              <a:ext uri="{FF2B5EF4-FFF2-40B4-BE49-F238E27FC236}">
                <a16:creationId xmlns:a16="http://schemas.microsoft.com/office/drawing/2014/main" id="{4D7B6BF1-D07C-9769-4AB9-D3A5FA7036A2}"/>
              </a:ext>
            </a:extLst>
          </p:cNvPr>
          <p:cNvSpPr txBox="1">
            <a:spLocks/>
          </p:cNvSpPr>
          <p:nvPr/>
        </p:nvSpPr>
        <p:spPr>
          <a:xfrm>
            <a:off x="668573" y="3742675"/>
            <a:ext cx="3167447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 err="1"/>
              <a:t>Simulasi</a:t>
            </a:r>
            <a:r>
              <a:rPr lang="en-ID" sz="1600" dirty="0"/>
              <a:t> Short Path Problem</a:t>
            </a:r>
          </a:p>
        </p:txBody>
      </p: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A20A121A-6358-F933-DC87-87605CF0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09EF6D32-18B3-AEB1-CCCF-733409AE3E07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2082727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161614" y="776147"/>
            <a:ext cx="8820771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440690" lvl="1" indent="0" algn="l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	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Minimum</a:t>
            </a:r>
            <a:r>
              <a:rPr lang="id-ID" i="1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Spanning</a:t>
            </a:r>
            <a:r>
              <a:rPr lang="id-ID" i="1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Tree</a:t>
            </a:r>
            <a:r>
              <a:rPr lang="id-ID" i="1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(MST)</a:t>
            </a:r>
            <a:r>
              <a:rPr lang="id-ID" spc="38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adalah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metoda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mendapatkan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lintasan terpendek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pada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sebuah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grafik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atau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jaringan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semantik.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Pohon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pelacakan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dibangun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atas simpul-simpul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ya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</a:t>
            </a:r>
            <a:r>
              <a:rPr lang="id-ID" spc="37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saling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terhubung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bobot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tertentu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adalah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representasi</a:t>
            </a:r>
            <a:r>
              <a:rPr lang="id-ID" spc="14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dari sebuah grafik atau</a:t>
            </a:r>
            <a:r>
              <a:rPr lang="id-ID" spc="18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matrix cost. Bobot sebuah simpul</a:t>
            </a:r>
            <a:r>
              <a:rPr lang="id-ID" spc="14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bisa</a:t>
            </a:r>
            <a:r>
              <a:rPr lang="id-ID" spc="17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berupa</a:t>
            </a:r>
            <a:r>
              <a:rPr lang="id-ID" spc="13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jarak,</a:t>
            </a:r>
            <a:r>
              <a:rPr lang="id-ID" spc="15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biaya</a:t>
            </a:r>
            <a:r>
              <a:rPr lang="id-ID" spc="-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(cost), profit value</a:t>
            </a:r>
            <a:r>
              <a:rPr lang="id-ID" spc="-1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atau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berat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obj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k.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Ap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li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kasi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dari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teori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minimum</a:t>
            </a:r>
            <a:r>
              <a:rPr lang="id-ID" i="1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spanning</a:t>
            </a:r>
            <a:r>
              <a:rPr lang="id-ID" i="1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tree</a:t>
            </a:r>
            <a:r>
              <a:rPr lang="id-ID" i="1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(M</a:t>
            </a:r>
            <a:r>
              <a:rPr lang="en-US" spc="9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</a:t>
            </a:r>
            <a:r>
              <a:rPr lang="en-US" spc="95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)</a:t>
            </a:r>
            <a:r>
              <a:rPr lang="id-ID" spc="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untuk pemasangan kabel jaringan a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au kabel telekomunikasi di sebuah komplek pen</a:t>
            </a:r>
            <a:r>
              <a:rPr lang="en-US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ru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mahan baru atau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bangunan.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Bagaimana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pen</a:t>
            </a:r>
            <a:r>
              <a:rPr lang="en-US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ru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sahaan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memilih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jalur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terpendek. 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a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gar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biaya</a:t>
            </a:r>
            <a:r>
              <a:rPr lang="id-ID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mini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um, tetapi</a:t>
            </a:r>
            <a:r>
              <a:rPr lang="id-ID" spc="35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dapat</a:t>
            </a:r>
            <a:r>
              <a:rPr lang="id-ID" spc="29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memberikan</a:t>
            </a:r>
            <a:r>
              <a:rPr lang="id-ID" spc="39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pelayanan</a:t>
            </a:r>
            <a:r>
              <a:rPr lang="id-ID" spc="34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terbaik</a:t>
            </a:r>
            <a:r>
              <a:rPr lang="id-ID" spc="38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ke</a:t>
            </a:r>
            <a:r>
              <a:rPr lang="id-ID" spc="3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semua</a:t>
            </a:r>
            <a:r>
              <a:rPr lang="id-ID" spc="3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pelanggan.</a:t>
            </a:r>
            <a:r>
              <a:rPr lang="id-ID" spc="28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Untuk</a:t>
            </a:r>
            <a:r>
              <a:rPr lang="id-ID" spc="36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memudahkan</a:t>
            </a:r>
            <a:r>
              <a:rPr lang="en-ID" spc="-1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pemahaman,</a:t>
            </a:r>
            <a:r>
              <a:rPr lang="id-ID" spc="4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pc="45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uraian</a:t>
            </a:r>
            <a:r>
              <a:rPr lang="en-US" spc="45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 m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eliputi</a:t>
            </a:r>
            <a:r>
              <a:rPr lang="id-ID" spc="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prinsip</a:t>
            </a:r>
            <a:r>
              <a:rPr lang="id-ID" spc="-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kerja</a:t>
            </a:r>
            <a:r>
              <a:rPr lang="id-ID" spc="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algoritma</a:t>
            </a:r>
            <a:r>
              <a:rPr lang="id-ID" spc="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</a:t>
            </a:r>
            <a:r>
              <a:rPr lang="id-ID" spc="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simulasinya.</a:t>
            </a:r>
            <a:endParaRPr lang="en-ID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D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312563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1848383" y="1120503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 Black" panose="020B0A04020102020204" pitchFamily="34" charset="0"/>
              </a:rPr>
              <a:t>M</a:t>
            </a:r>
            <a:r>
              <a:rPr lang="en-ID" sz="3200" dirty="0" err="1">
                <a:latin typeface="Arial Black" panose="020B0A04020102020204" pitchFamily="34" charset="0"/>
              </a:rPr>
              <a:t>asalah</a:t>
            </a:r>
            <a:r>
              <a:rPr lang="en-ID" sz="3200" dirty="0">
                <a:latin typeface="Arial Black" panose="020B0A04020102020204" pitchFamily="34" charset="0"/>
              </a:rPr>
              <a:t> Knapsack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Google Shape;257;p30">
            <a:extLst>
              <a:ext uri="{FF2B5EF4-FFF2-40B4-BE49-F238E27FC236}">
                <a16:creationId xmlns:a16="http://schemas.microsoft.com/office/drawing/2014/main" id="{CAF8118C-BE60-06DC-74FF-232B31D062B0}"/>
              </a:ext>
            </a:extLst>
          </p:cNvPr>
          <p:cNvSpPr txBox="1">
            <a:spLocks/>
          </p:cNvSpPr>
          <p:nvPr/>
        </p:nvSpPr>
        <p:spPr>
          <a:xfrm>
            <a:off x="1848383" y="1446215"/>
            <a:ext cx="7366450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i="1" dirty="0">
                <a:solidFill>
                  <a:schemeClr val="tx1"/>
                </a:solidFill>
                <a:latin typeface="Arial Black" panose="020B0A04020102020204" pitchFamily="34" charset="0"/>
              </a:rPr>
              <a:t>( Knapsack Problem )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1294125" y="2248637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800" dirty="0">
                <a:latin typeface="Arial Black" panose="020B0A04020102020204" pitchFamily="34" charset="0"/>
              </a:rPr>
              <a:t>Solusi </a:t>
            </a:r>
            <a:r>
              <a:rPr lang="en-US" sz="2800" dirty="0" err="1">
                <a:latin typeface="Arial Black" panose="020B0A04020102020204" pitchFamily="34" charset="0"/>
              </a:rPr>
              <a:t>Penyelesaian</a:t>
            </a:r>
            <a:r>
              <a:rPr lang="en-US" sz="2800" dirty="0">
                <a:latin typeface="Arial Black" panose="020B0A04020102020204" pitchFamily="34" charset="0"/>
              </a:rPr>
              <a:t> Masalah</a:t>
            </a:r>
            <a:endParaRPr lang="en-ID" sz="28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834421" y="2507736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1788120" y="2737961"/>
            <a:ext cx="6664179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rial Black" panose="020B0A04020102020204" pitchFamily="34" charset="0"/>
              </a:rPr>
              <a:t>Rumus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Matematis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2699F6-233A-97D7-38A5-AC333BFF456E}"/>
              </a:ext>
            </a:extLst>
          </p:cNvPr>
          <p:cNvSpPr/>
          <p:nvPr/>
        </p:nvSpPr>
        <p:spPr>
          <a:xfrm>
            <a:off x="1589004" y="3110237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5" name="Google Shape;257;p30">
            <a:extLst>
              <a:ext uri="{FF2B5EF4-FFF2-40B4-BE49-F238E27FC236}">
                <a16:creationId xmlns:a16="http://schemas.microsoft.com/office/drawing/2014/main" id="{73DAEA27-61B2-A736-3FBE-56618BCC63D3}"/>
              </a:ext>
            </a:extLst>
          </p:cNvPr>
          <p:cNvSpPr txBox="1">
            <a:spLocks/>
          </p:cNvSpPr>
          <p:nvPr/>
        </p:nvSpPr>
        <p:spPr>
          <a:xfrm>
            <a:off x="1786648" y="3191214"/>
            <a:ext cx="6664179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rial Black" panose="020B0A04020102020204" pitchFamily="34" charset="0"/>
              </a:rPr>
              <a:t>Kriteria</a:t>
            </a:r>
            <a:r>
              <a:rPr lang="en-US" sz="2000" dirty="0">
                <a:latin typeface="Arial Black" panose="020B0A04020102020204" pitchFamily="34" charset="0"/>
              </a:rPr>
              <a:t> Greedy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3E1BB1-564C-5430-09A1-51CE60668C96}"/>
              </a:ext>
            </a:extLst>
          </p:cNvPr>
          <p:cNvSpPr/>
          <p:nvPr/>
        </p:nvSpPr>
        <p:spPr>
          <a:xfrm>
            <a:off x="1587532" y="3563490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</p:spTree>
    <p:extLst>
      <p:ext uri="{BB962C8B-B14F-4D97-AF65-F5344CB8AC3E}">
        <p14:creationId xmlns:p14="http://schemas.microsoft.com/office/powerpoint/2010/main" val="500499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3C01D-4E52-7AB7-CCBE-FC2961EFFACC}"/>
              </a:ext>
            </a:extLst>
          </p:cNvPr>
          <p:cNvSpPr txBox="1"/>
          <p:nvPr/>
        </p:nvSpPr>
        <p:spPr>
          <a:xfrm>
            <a:off x="-1564640" y="1021245"/>
            <a:ext cx="10322559" cy="1733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56130" marR="426720" indent="418465">
              <a:lnSpc>
                <a:spcPct val="155000"/>
              </a:lnSpc>
              <a:spcBef>
                <a:spcPts val="495"/>
              </a:spcBef>
              <a:spcAft>
                <a:spcPts val="0"/>
              </a:spcAft>
            </a:pPr>
            <a:r>
              <a:rPr lang="id-ID" sz="1400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Spa</a:t>
            </a:r>
            <a:r>
              <a:rPr lang="en-US" sz="1400" i="1" dirty="0" err="1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nning</a:t>
            </a:r>
            <a:r>
              <a:rPr lang="en-US" sz="1400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Tre</a:t>
            </a:r>
            <a:r>
              <a:rPr lang="en-US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e</a:t>
            </a:r>
            <a:r>
              <a:rPr lang="id-ID" sz="1400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(pohon pelacakan) adala</a:t>
            </a:r>
            <a:r>
              <a:rPr lang="en-US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sebua</a:t>
            </a:r>
            <a:r>
              <a:rPr lang="en-US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grafik atau jaringan semantik yang mengandung simpul-simpul </a:t>
            </a:r>
            <a:r>
              <a:rPr lang="id-ID" sz="1400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(nodes)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</a:t>
            </a:r>
            <a:r>
              <a:rPr lang="en-US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ngan bobot tertentu yang saling</a:t>
            </a:r>
            <a:r>
              <a:rPr lang="en-US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terhubung. Permasalahannya bagaimana mendapatkan lintasan terpendek ataµ bobot minimum ?</a:t>
            </a:r>
            <a:endParaRPr lang="en-US" sz="140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2056130" marR="426720" indent="418465">
              <a:lnSpc>
                <a:spcPct val="155000"/>
              </a:lnSpc>
              <a:spcBef>
                <a:spcPts val="495"/>
              </a:spcBef>
              <a:spcAft>
                <a:spcPts val="0"/>
              </a:spcAft>
            </a:pP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Sebuah</a:t>
            </a:r>
            <a:r>
              <a:rPr lang="id-ID" sz="1400" spc="23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pohon</a:t>
            </a:r>
            <a:r>
              <a:rPr lang="id-ID" sz="1400" spc="2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pelacakan</a:t>
            </a:r>
            <a:r>
              <a:rPr lang="id-ID" sz="1400" spc="26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semb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a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rang</a:t>
            </a:r>
            <a:r>
              <a:rPr lang="id-ID" sz="1400" spc="18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</a:t>
            </a:r>
            <a:r>
              <a:rPr lang="id-ID" sz="1400" spc="21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dengan</a:t>
            </a:r>
            <a:r>
              <a:rPr lang="id-ID" sz="1400" spc="24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beberapa</a:t>
            </a:r>
            <a:r>
              <a:rPr lang="id-ID" sz="1400" spc="22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simpul</a:t>
            </a:r>
            <a:r>
              <a:rPr lang="id-ID" sz="1400" spc="19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diberikan</a:t>
            </a:r>
            <a:r>
              <a:rPr lang="id-ID" sz="1400" spc="205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dalam</a:t>
            </a:r>
            <a:r>
              <a:rPr lang="id-ID" sz="1400" spc="2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grafik</a:t>
            </a:r>
            <a:endParaRPr lang="en-ID" sz="140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2091055" algn="just">
              <a:spcBef>
                <a:spcPts val="220"/>
              </a:spcBef>
              <a:spcAft>
                <a:spcPts val="0"/>
              </a:spcAft>
            </a:pPr>
            <a:r>
              <a:rPr lang="id-ID" sz="140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dibawah</a:t>
            </a:r>
            <a:r>
              <a:rPr lang="id-ID" sz="1400" spc="3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400" spc="-2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ini.</a:t>
            </a:r>
            <a:endParaRPr lang="en-ID" sz="140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558671-A66A-13CA-9A1C-7AE3B497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077" y="2509965"/>
            <a:ext cx="434844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58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-902042" y="714363"/>
            <a:ext cx="10577383" cy="2133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0470" marR="1299210" indent="194945">
              <a:lnSpc>
                <a:spcPct val="151000"/>
              </a:lnSpc>
            </a:pP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Algoritma </a:t>
            </a:r>
            <a:r>
              <a:rPr lang="id-ID" sz="18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 Spanning Tree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(MST) aka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m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enampung simpul-simpul dan menjalankan iterasi. Pada setiap iterasi, algoritma akan memili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simpul dengan nilai minimu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 ditambahkan kedalam himpunan l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nt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asan ter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ilih. Oleh karena itu akan dicari lintasan yang</a:t>
            </a:r>
            <a:r>
              <a:rPr lang="id-ID" sz="1800" spc="-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 kriteria</a:t>
            </a:r>
            <a:r>
              <a:rPr lang="id-ID" sz="18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optimi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berikut :</a:t>
            </a:r>
            <a:endParaRPr lang="en-ID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20470" marR="1299210" indent="194945">
              <a:lnSpc>
                <a:spcPct val="151000"/>
              </a:lnSpc>
              <a:spcAft>
                <a:spcPts val="0"/>
              </a:spcAft>
            </a:pP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64940-266F-A82C-8E06-A1CB7F9115E9}"/>
              </a:ext>
            </a:extLst>
          </p:cNvPr>
          <p:cNvSpPr txBox="1"/>
          <p:nvPr/>
        </p:nvSpPr>
        <p:spPr>
          <a:xfrm>
            <a:off x="457201" y="2485764"/>
            <a:ext cx="678385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30"/>
              </a:spcBef>
              <a:spcAft>
                <a:spcPts val="0"/>
              </a:spcAft>
              <a:buFont typeface="+mj-lt"/>
              <a:buAutoNum type="alphaLcPeriod"/>
              <a:tabLst>
                <a:tab pos="1601470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tiap</a:t>
            </a:r>
            <a:r>
              <a:rPr lang="id-ID" sz="14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</a:t>
            </a:r>
            <a:r>
              <a:rPr lang="en-US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pul</a:t>
            </a:r>
            <a:r>
              <a:rPr lang="id-ID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id-ID" sz="1400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grafik</a:t>
            </a:r>
            <a:r>
              <a:rPr lang="id-ID" sz="1400" spc="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400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terhubung,</a:t>
            </a:r>
            <a:r>
              <a:rPr lang="id-ID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minimal</a:t>
            </a:r>
            <a:r>
              <a:rPr lang="id-ID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lain.</a:t>
            </a:r>
            <a:endParaRPr lang="en-ID" sz="18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570"/>
              </a:spcBef>
              <a:spcAft>
                <a:spcPts val="0"/>
              </a:spcAft>
              <a:buFont typeface="+mj-lt"/>
              <a:buAutoNum type="alphaLcPeriod"/>
              <a:tabLst>
                <a:tab pos="1601470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Setiap</a:t>
            </a:r>
            <a:r>
              <a:rPr lang="id-ID" sz="14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-1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ruas)</a:t>
            </a:r>
            <a:r>
              <a:rPr lang="id-ID" sz="1400" spc="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penghubung</a:t>
            </a:r>
            <a:r>
              <a:rPr lang="id-ID" sz="1400" spc="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400" spc="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mempunyai</a:t>
            </a:r>
            <a:r>
              <a:rPr lang="id-ID" sz="1400" spc="-1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nil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ai.</a:t>
            </a:r>
            <a:endParaRPr lang="en-ID" sz="18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565"/>
              </a:spcBef>
              <a:spcAft>
                <a:spcPts val="0"/>
              </a:spcAft>
              <a:buFont typeface="+mj-lt"/>
              <a:buAutoNum type="alphaLcPeriod"/>
              <a:tabLst>
                <a:tab pos="1597025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tiap</a:t>
            </a:r>
            <a:r>
              <a:rPr lang="id-ID" sz="1400" spc="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</a:t>
            </a:r>
            <a:r>
              <a:rPr lang="en-US" sz="1400" spc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hu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bung</a:t>
            </a:r>
            <a:r>
              <a:rPr lang="id-ID" sz="1400" spc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</a:t>
            </a:r>
            <a:r>
              <a:rPr lang="en-US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id-ID" sz="1400" spc="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mempunyai</a:t>
            </a:r>
            <a:r>
              <a:rPr lang="id-ID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arah</a:t>
            </a:r>
            <a:r>
              <a:rPr lang="id-ID" sz="1400" spc="-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(indirec</a:t>
            </a:r>
            <a:r>
              <a:rPr lang="en-US" sz="1400" i="1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id-ID" sz="1400" i="1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graph).</a:t>
            </a:r>
            <a:endParaRPr lang="en-ID" sz="18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576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7163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Langkah-langkah</a:t>
            </a:r>
            <a:r>
              <a:rPr lang="id-ID" sz="1800" spc="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menghitung</a:t>
            </a:r>
            <a:r>
              <a:rPr lang="id-ID" sz="1800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biaya</a:t>
            </a:r>
            <a:r>
              <a:rPr lang="id-ID" sz="18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</a:t>
            </a:r>
            <a:r>
              <a:rPr lang="id-ID" sz="1800" spc="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z="1800" spc="-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suatu</a:t>
            </a:r>
            <a:r>
              <a:rPr lang="id-ID" sz="1800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grafik</a:t>
            </a:r>
            <a:r>
              <a:rPr lang="id-ID" sz="18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</a:t>
            </a:r>
            <a:r>
              <a:rPr lang="id-ID" sz="18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id-ID" sz="18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D" sz="1600" dirty="0">
              <a:latin typeface="Abadi" panose="020B06040201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A370C-DCF9-8002-855F-6293CBCAF625}"/>
              </a:ext>
            </a:extLst>
          </p:cNvPr>
          <p:cNvSpPr txBox="1"/>
          <p:nvPr/>
        </p:nvSpPr>
        <p:spPr>
          <a:xfrm>
            <a:off x="0" y="1185897"/>
            <a:ext cx="885979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6464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hatikan apakah grafik memenuhi kriteria </a:t>
            </a:r>
            <a:r>
              <a:rPr lang="id-ID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</a:t>
            </a:r>
            <a:r>
              <a:rPr lang="en-US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nning tree.</a:t>
            </a:r>
            <a:endParaRPr lang="en-US" i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6464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Lakukan pelacakan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ari simpul pertama hingga simpul terakhir secara berurutan.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6464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Cata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nilai (biaya) dari setiap simpul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6464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mbil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nilai terkecil (jarak terpendek)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ari setiap ruas simpul dan tarnbahkan ke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him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punan.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6464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Lanj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utkan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sampai selur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 simp</a:t>
            </a:r>
            <a:r>
              <a:rPr lang="en-US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ul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tergambar pada </a:t>
            </a:r>
            <a:r>
              <a:rPr lang="id-ID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spanning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id-ID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ree.</a:t>
            </a:r>
            <a:endParaRPr lang="en-ID" i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64640" indent="-3429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Jum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lahka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nilai yang telah dipilih yang menghu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ungkan r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as-ruas tersebut.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06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-484477" y="862644"/>
            <a:ext cx="8716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>
              <a:spcBef>
                <a:spcPts val="5"/>
              </a:spcBef>
              <a:spcAft>
                <a:spcPts val="0"/>
              </a:spcAft>
              <a:tabLst>
                <a:tab pos="1561465" algn="l"/>
              </a:tabLst>
            </a:pPr>
            <a:r>
              <a:rPr lang="id-ID" sz="18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SIMULASI</a:t>
            </a:r>
            <a:r>
              <a:rPr lang="id-ID" sz="1800" b="1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i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</a:t>
            </a:r>
            <a:r>
              <a:rPr lang="id-ID" sz="1800" b="1" i="1" spc="1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i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SPANNING</a:t>
            </a:r>
            <a:r>
              <a:rPr lang="id-ID" sz="1800" b="1" i="1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i="1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</a:t>
            </a:r>
            <a:endParaRPr lang="en-ID" sz="18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35585-BCCC-1A93-A633-4CFFC8E75163}"/>
              </a:ext>
            </a:extLst>
          </p:cNvPr>
          <p:cNvSpPr txBox="1"/>
          <p:nvPr/>
        </p:nvSpPr>
        <p:spPr>
          <a:xfrm>
            <a:off x="-744497" y="1295342"/>
            <a:ext cx="7268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70305">
              <a:spcBef>
                <a:spcPts val="555"/>
              </a:spcBef>
              <a:spcAft>
                <a:spcPts val="0"/>
              </a:spcAft>
            </a:pP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Tentukan</a:t>
            </a:r>
            <a:r>
              <a:rPr lang="id-ID" sz="1400" spc="9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as-ruas</a:t>
            </a:r>
            <a:r>
              <a:rPr lang="id-ID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400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membentuk</a:t>
            </a:r>
            <a:r>
              <a:rPr lang="id-ID" sz="1400" spc="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minimum</a:t>
            </a:r>
            <a:r>
              <a:rPr lang="id-ID" sz="1400" i="1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spanning</a:t>
            </a:r>
            <a:r>
              <a:rPr lang="id-ID" sz="1400" i="1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</a:t>
            </a:r>
            <a:r>
              <a:rPr lang="id-ID" sz="1400" i="1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z="1400" spc="-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dibawah</a:t>
            </a:r>
            <a:r>
              <a:rPr lang="id-ID" sz="1400" spc="1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ini!</a:t>
            </a:r>
            <a:endParaRPr lang="en-ID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 516">
            <a:extLst>
              <a:ext uri="{FF2B5EF4-FFF2-40B4-BE49-F238E27FC236}">
                <a16:creationId xmlns:a16="http://schemas.microsoft.com/office/drawing/2014/main" id="{5F540227-8E52-EA22-5AF2-32473AAC11A1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073" y="1643766"/>
            <a:ext cx="4781165" cy="25822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CCDE8-2285-4C45-776F-C87DFD6DCDAF}"/>
              </a:ext>
            </a:extLst>
          </p:cNvPr>
          <p:cNvSpPr txBox="1"/>
          <p:nvPr/>
        </p:nvSpPr>
        <p:spPr>
          <a:xfrm>
            <a:off x="-420129" y="4322746"/>
            <a:ext cx="6388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12620"/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id-ID" sz="1400" spc="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5.4.</a:t>
            </a:r>
            <a:r>
              <a:rPr lang="id-ID" sz="14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Gratik</a:t>
            </a:r>
            <a:r>
              <a:rPr lang="id-ID" sz="1400" spc="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simpul-simpul</a:t>
            </a:r>
            <a:r>
              <a:rPr lang="id-ID" sz="1400" spc="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4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saling</a:t>
            </a:r>
            <a:r>
              <a:rPr lang="id-ID" sz="1400" spc="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terhu</a:t>
            </a:r>
            <a:r>
              <a:rPr lang="en-US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bung</a:t>
            </a:r>
            <a:endParaRPr lang="en-ID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147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-484477" y="862644"/>
            <a:ext cx="8716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>
              <a:spcBef>
                <a:spcPts val="5"/>
              </a:spcBef>
              <a:spcAft>
                <a:spcPts val="0"/>
              </a:spcAft>
              <a:tabLst>
                <a:tab pos="1561465" algn="l"/>
              </a:tabLst>
            </a:pPr>
            <a:r>
              <a:rPr lang="en-US" sz="1800" b="1" spc="-5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8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endParaRPr lang="en-ID" sz="18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9ECE6BE-E167-D3AD-95F5-8AD6556F2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64973" y="1283100"/>
            <a:ext cx="74238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20907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543050" marR="0" lvl="3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090738" algn="l"/>
              </a:tabLs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</a:t>
            </a:r>
            <a:r>
              <a:rPr lang="en-US" altLang="en-US" dirty="0" err="1">
                <a:ea typeface="Times New Roman" panose="02020603050405020304" pitchFamily="18" charset="0"/>
              </a:rPr>
              <a:t>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rtama</a:t>
            </a:r>
            <a:r>
              <a:rPr lang="en-US" altLang="en-US" dirty="0"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grafik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di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memenuhi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kriteria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minimum spanning tree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yaitu</a:t>
            </a:r>
            <a:r>
              <a:rPr lang="en-US" altLang="en-US" dirty="0">
                <a:ea typeface="Times New Roman" panose="02020603050405020304" pitchFamily="18" charset="0"/>
              </a:rPr>
              <a:t> </a:t>
            </a:r>
            <a:r>
              <a:rPr lang="en-US" altLang="en-US" sz="900" dirty="0">
                <a:solidFill>
                  <a:srgbClr val="4F4F4F"/>
                </a:solidFill>
                <a:ea typeface="Times New Roman" panose="02020603050405020304" pitchFamily="18" charset="0"/>
              </a:rPr>
              <a:t>: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090738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Graphic 519">
            <a:extLst>
              <a:ext uri="{FF2B5EF4-FFF2-40B4-BE49-F238E27FC236}">
                <a16:creationId xmlns:a16="http://schemas.microsoft.com/office/drawing/2014/main" id="{43BCCD0A-AD35-F153-2AE1-C141E0DB8061}"/>
              </a:ext>
            </a:extLst>
          </p:cNvPr>
          <p:cNvSpPr>
            <a:spLocks/>
          </p:cNvSpPr>
          <p:nvPr/>
        </p:nvSpPr>
        <p:spPr>
          <a:xfrm>
            <a:off x="7387590" y="4721860"/>
            <a:ext cx="1270" cy="2249170"/>
          </a:xfrm>
          <a:custGeom>
            <a:avLst/>
            <a:gdLst/>
            <a:ahLst/>
            <a:cxnLst/>
            <a:rect l="l" t="t" r="r" b="b"/>
            <a:pathLst>
              <a:path h="2249170">
                <a:moveTo>
                  <a:pt x="0" y="2248692"/>
                </a:moveTo>
                <a:lnTo>
                  <a:pt x="0" y="0"/>
                </a:lnTo>
              </a:path>
            </a:pathLst>
          </a:custGeom>
          <a:ln w="0">
            <a:solidFill>
              <a:srgbClr val="9E9E9E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CB71F8E-2573-A5A1-9F8B-1ABC68D5A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57" y="1494920"/>
            <a:ext cx="774768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99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2339975" algn="l"/>
              </a:tabLs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Simpul-simpul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dalam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grafik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terhubung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altLang="en-US" dirty="0">
              <a:ea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2339975" algn="l"/>
              </a:tabLs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Grafik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tidak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berarah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altLang="en-US" dirty="0">
              <a:ea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2339975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nilai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di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setiap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ruasnya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2339975" algn="l"/>
              </a:tabLst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2339975" algn="l"/>
              </a:tabLs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Kedua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adalah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menghitung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nilai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minimum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dengan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:</a:t>
            </a:r>
            <a:endParaRPr lang="en-US" altLang="en-US" dirty="0">
              <a:ea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2339975" algn="l"/>
              </a:tabLs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Secara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berurutan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menelusuri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simpul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pertama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hingga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simpul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terakhir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altLang="en-US" dirty="0">
              <a:ea typeface="Times New Roman" panose="02020603050405020304" pitchFamily="18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2339975" algn="l"/>
              </a:tabLst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Menggambar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lintasan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minimum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setiap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simpul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yang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ditelusuri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26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-484477" y="862644"/>
            <a:ext cx="8716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2">
              <a:spcBef>
                <a:spcPts val="5"/>
              </a:spcBef>
              <a:spcAft>
                <a:spcPts val="0"/>
              </a:spcAft>
              <a:tabLst>
                <a:tab pos="1561465" algn="l"/>
              </a:tabLst>
            </a:pPr>
            <a:r>
              <a:rPr lang="en-US" sz="1800" b="1" spc="-5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Penyelesaian</a:t>
            </a:r>
            <a:r>
              <a:rPr lang="en-US" sz="1800" b="1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</a:t>
            </a:r>
            <a:endParaRPr lang="en-ID" sz="1800" spc="-5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B4BD0-1329-0EE8-4A56-8E1CEF9CB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707" y="704335"/>
            <a:ext cx="5073667" cy="443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678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-2337782" y="597606"/>
            <a:ext cx="7366450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2" algn="r">
              <a:tabLst>
                <a:tab pos="1281430" algn="l"/>
              </a:tabLst>
            </a:pPr>
            <a:r>
              <a:rPr lang="id-ID" sz="1800" b="1" spc="-5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SIM</a:t>
            </a:r>
            <a:r>
              <a:rPr lang="id-ID" sz="1800" b="1" spc="-5" dirty="0">
                <a:solidFill>
                  <a:srgbClr val="505052"/>
                </a:solidFill>
                <a:effectLst/>
                <a:latin typeface="+mn-lt"/>
                <a:ea typeface="Times New Roman" panose="02020603050405020304" pitchFamily="18" charset="0"/>
              </a:rPr>
              <a:t>UL</a:t>
            </a:r>
            <a:r>
              <a:rPr lang="id-ID" sz="1800" b="1" spc="-5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ASI</a:t>
            </a:r>
            <a:r>
              <a:rPr lang="id-ID" sz="1800" b="1" spc="-25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800" b="1" i="1" spc="-5" dirty="0">
                <a:solidFill>
                  <a:srgbClr val="3D3D3F"/>
                </a:solidFill>
                <a:effectLst/>
                <a:latin typeface="+mn-lt"/>
                <a:ea typeface="Times New Roman" panose="02020603050405020304" pitchFamily="18" charset="0"/>
              </a:rPr>
              <a:t>SHORTEST</a:t>
            </a:r>
            <a:r>
              <a:rPr lang="id-ID" sz="1800" b="1" i="1" spc="45" dirty="0">
                <a:solidFill>
                  <a:srgbClr val="3D3D3F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800" b="1" i="1" spc="-5" dirty="0">
                <a:solidFill>
                  <a:srgbClr val="131313"/>
                </a:solidFill>
                <a:effectLst/>
                <a:latin typeface="+mn-lt"/>
                <a:ea typeface="Times New Roman" panose="02020603050405020304" pitchFamily="18" charset="0"/>
              </a:rPr>
              <a:t>P</a:t>
            </a:r>
            <a:r>
              <a:rPr lang="id-ID" sz="1800" b="1" i="1" spc="-5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ATH</a:t>
            </a:r>
            <a:r>
              <a:rPr lang="id-ID" sz="1800" b="1" i="1" spc="80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sz="1800" b="1" i="1" spc="-10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PROB</a:t>
            </a:r>
            <a:r>
              <a:rPr lang="id-ID" sz="1800" b="1" i="1" spc="-10" dirty="0">
                <a:solidFill>
                  <a:srgbClr val="505052"/>
                </a:solidFill>
                <a:effectLst/>
                <a:latin typeface="+mn-lt"/>
                <a:ea typeface="Times New Roman" panose="02020603050405020304" pitchFamily="18" charset="0"/>
              </a:rPr>
              <a:t>L</a:t>
            </a:r>
            <a:r>
              <a:rPr lang="id-ID" sz="1800" b="1" i="1" spc="-10" dirty="0">
                <a:solidFill>
                  <a:srgbClr val="2B2B2D"/>
                </a:solidFill>
                <a:effectLst/>
                <a:latin typeface="+mn-lt"/>
                <a:ea typeface="Times New Roman" panose="02020603050405020304" pitchFamily="18" charset="0"/>
              </a:rPr>
              <a:t>EM</a:t>
            </a:r>
            <a:endParaRPr lang="en-ID" sz="1800" spc="-5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7028B-E602-8C74-61CD-9E99F8295568}"/>
              </a:ext>
            </a:extLst>
          </p:cNvPr>
          <p:cNvSpPr txBox="1"/>
          <p:nvPr/>
        </p:nvSpPr>
        <p:spPr>
          <a:xfrm>
            <a:off x="-384048" y="1380999"/>
            <a:ext cx="9461680" cy="103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2970" marR="1636395" indent="302260">
              <a:lnSpc>
                <a:spcPct val="153000"/>
              </a:lnSpc>
              <a:spcBef>
                <a:spcPts val="495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Algoritma masalah jalur terpendek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(short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problem)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adalah metoda u</a:t>
            </a:r>
            <a:r>
              <a:rPr lang="en-US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n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tuk menentukan jalur terpendek pada sebuah grafik beraral!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(dir</a:t>
            </a:r>
            <a:r>
              <a:rPr lang="en-US" i="1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ect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graph).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Kriteria yang digunakan pada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shortes</a:t>
            </a:r>
            <a:r>
              <a:rPr lang="en-US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id-ID" i="1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id-ID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adalah :</a:t>
            </a:r>
            <a:endParaRPr lang="en-ID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3EC6C-BAE1-590C-429A-752E1AE3AA38}"/>
              </a:ext>
            </a:extLst>
          </p:cNvPr>
          <p:cNvSpPr txBox="1"/>
          <p:nvPr/>
        </p:nvSpPr>
        <p:spPr>
          <a:xfrm>
            <a:off x="493776" y="2469398"/>
            <a:ext cx="5888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Clr>
                <a:srgbClr val="2B2B2D"/>
              </a:buClr>
              <a:buSzPts val="900"/>
              <a:tabLst>
                <a:tab pos="1283970" algn="l"/>
              </a:tabLst>
            </a:pPr>
            <a:r>
              <a:rPr lang="en-US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1. 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Setiap</a:t>
            </a:r>
            <a:r>
              <a:rPr lang="id-ID" sz="1400" spc="-20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si</a:t>
            </a:r>
            <a:r>
              <a:rPr lang="id-ID" sz="1400" spc="-5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</a:t>
            </a:r>
            <a:r>
              <a:rPr lang="id-ID" sz="1400" spc="-5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ul</a:t>
            </a:r>
            <a:r>
              <a:rPr lang="id-ID" sz="1400" spc="-10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pada</a:t>
            </a:r>
            <a:r>
              <a:rPr lang="id-ID" sz="1400" spc="45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696969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</a:t>
            </a:r>
            <a:r>
              <a:rPr lang="id-ID" sz="1400" spc="-5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rafik</a:t>
            </a:r>
            <a:r>
              <a:rPr lang="id-ID" sz="1400" spc="115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aru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</a:t>
            </a:r>
            <a:r>
              <a:rPr lang="id-ID" sz="1400" spc="60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</a:t>
            </a:r>
            <a:r>
              <a:rPr lang="id-ID" sz="1400" spc="-5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</a:t>
            </a:r>
            <a:r>
              <a:rPr lang="id-ID" sz="1400" spc="-5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ubung</a:t>
            </a:r>
            <a:r>
              <a:rPr lang="id-ID" sz="1400" spc="-5" dirty="0">
                <a:solidFill>
                  <a:srgbClr val="838285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</a:t>
            </a:r>
            <a:r>
              <a:rPr lang="id-ID" sz="1400" spc="-35" dirty="0">
                <a:solidFill>
                  <a:srgbClr val="838285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mini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mal</a:t>
            </a:r>
            <a:r>
              <a:rPr lang="id-ID" sz="1400" spc="-50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dengan 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satu</a:t>
            </a:r>
            <a:r>
              <a:rPr lang="id-ID" sz="1400" spc="10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si</a:t>
            </a:r>
            <a:r>
              <a:rPr lang="id-ID" sz="1400" spc="-5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mpu</a:t>
            </a:r>
            <a:r>
              <a:rPr lang="id-ID" sz="1400" spc="-5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 </a:t>
            </a:r>
            <a:r>
              <a:rPr lang="id-ID" sz="1400" spc="-20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lai</a:t>
            </a:r>
            <a:r>
              <a:rPr lang="id-ID" sz="1400" spc="-20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</a:t>
            </a:r>
            <a:r>
              <a:rPr lang="id-ID" sz="1400" spc="-20" dirty="0">
                <a:solidFill>
                  <a:srgbClr val="2B2B2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ID" sz="1800" spc="-5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A28B95-1250-04EF-F59A-4B8A80F85C58}"/>
              </a:ext>
            </a:extLst>
          </p:cNvPr>
          <p:cNvSpPr txBox="1"/>
          <p:nvPr/>
        </p:nvSpPr>
        <p:spPr>
          <a:xfrm>
            <a:off x="493776" y="2674656"/>
            <a:ext cx="5888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0505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Setiap</a:t>
            </a:r>
            <a:r>
              <a:rPr lang="id-ID" sz="1400" spc="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(ruas)</a:t>
            </a:r>
            <a:r>
              <a:rPr lang="id-ID" sz="14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400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mempunyai</a:t>
            </a:r>
            <a:r>
              <a:rPr lang="id-ID" sz="14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nilai</a:t>
            </a:r>
            <a:r>
              <a:rPr lang="id-ID" sz="1400" spc="-10" dirty="0">
                <a:solidFill>
                  <a:srgbClr val="3D3D3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3FC964-B778-9C2C-08D8-BE259AA5B8B9}"/>
              </a:ext>
            </a:extLst>
          </p:cNvPr>
          <p:cNvSpPr txBox="1"/>
          <p:nvPr/>
        </p:nvSpPr>
        <p:spPr>
          <a:xfrm>
            <a:off x="445008" y="2899315"/>
            <a:ext cx="5888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65"/>
              </a:spcBef>
            </a:pPr>
            <a:r>
              <a:rPr lang="id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ID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penguhung</a:t>
            </a:r>
            <a:r>
              <a:rPr lang="id-ID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400" spc="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mempunyai</a:t>
            </a:r>
            <a:r>
              <a:rPr lang="id-ID" sz="14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arah</a:t>
            </a:r>
            <a:r>
              <a:rPr lang="id-ID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spc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(direct</a:t>
            </a:r>
            <a:r>
              <a:rPr lang="id-ID" sz="1400" i="1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i="1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graph</a:t>
            </a:r>
            <a:r>
              <a:rPr lang="id-ID" sz="1400" i="1" spc="-1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DEDFB-F5C8-83D2-5888-02CB7E229B96}"/>
              </a:ext>
            </a:extLst>
          </p:cNvPr>
          <p:cNvSpPr txBox="1"/>
          <p:nvPr/>
        </p:nvSpPr>
        <p:spPr>
          <a:xfrm>
            <a:off x="-1255776" y="3205801"/>
            <a:ext cx="8766048" cy="733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5615" marR="589915" indent="-24130">
              <a:lnSpc>
                <a:spcPts val="1700"/>
              </a:lnSpc>
              <a:spcAft>
                <a:spcPts val="0"/>
              </a:spcAft>
            </a:pP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</a:t>
            </a:r>
            <a:r>
              <a:rPr lang="id-ID" sz="14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optimal</a:t>
            </a:r>
            <a:r>
              <a:rPr lang="id-ID" sz="1400" spc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 jalur terpend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 didapat dengan cara</a:t>
            </a:r>
            <a:r>
              <a:rPr lang="id-ID" sz="1400" spc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menghitung jarak satu</a:t>
            </a:r>
            <a:r>
              <a:rPr lang="id-ID" sz="1400" spc="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 satu sesuai dengan</a:t>
            </a:r>
            <a:r>
              <a:rPr lang="id-ID" sz="1400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arah</a:t>
            </a:r>
            <a:r>
              <a:rPr lang="id-ID" sz="1400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400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ditunjukkan</a:t>
            </a:r>
            <a:r>
              <a:rPr lang="id-ID" sz="1400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</a:t>
            </a:r>
            <a:r>
              <a:rPr lang="id-ID" sz="1400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jalur.</a:t>
            </a:r>
            <a:r>
              <a:rPr lang="id-ID" sz="14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Perhitungan</a:t>
            </a:r>
            <a:r>
              <a:rPr lang="id-ID" sz="1400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400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en-ID" spc="-1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awal</a:t>
            </a:r>
            <a:r>
              <a:rPr lang="id-ID" sz="1400" spc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5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ingga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1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akhir,</a:t>
            </a:r>
            <a:r>
              <a:rPr lang="id-ID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sehingga</a:t>
            </a:r>
            <a:r>
              <a:rPr lang="id-ID" sz="14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id-ID" sz="14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8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berhubungan.</a:t>
            </a:r>
            <a:endParaRPr lang="en-ID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495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F7ABA-4E93-E1F0-78E7-808EA13AF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90" y="743712"/>
            <a:ext cx="5965213" cy="315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1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4CC7A-BCBF-500C-DB49-8DE49068FBD4}"/>
              </a:ext>
            </a:extLst>
          </p:cNvPr>
          <p:cNvSpPr txBox="1"/>
          <p:nvPr/>
        </p:nvSpPr>
        <p:spPr>
          <a:xfrm>
            <a:off x="-975360" y="690206"/>
            <a:ext cx="9302496" cy="106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5615" marR="757555" indent="-49530">
              <a:lnSpc>
                <a:spcPct val="157000"/>
              </a:lnSpc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grafik terlihat bahwa simpul terhubung. Diambil start dari simpul A, maka jalur yang bisa ditempuh a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alah :</a:t>
            </a:r>
            <a:r>
              <a:rPr lang="id-ID" sz="1400" spc="3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b="1" spc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B,</a:t>
            </a:r>
            <a:r>
              <a:rPr lang="id-ID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C, A</a:t>
            </a:r>
            <a:r>
              <a:rPr lang="id-ID" sz="14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D, atau A</a:t>
            </a:r>
            <a:r>
              <a:rPr lang="id-ID" sz="1400" spc="-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E.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ilih jalur terpendek</a:t>
            </a:r>
            <a:r>
              <a:rPr lang="id-ID" sz="1400" spc="8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 tiap­ tiap jalur, sehingga jalur pelacaka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id-ID" sz="14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 berikut:</a:t>
            </a:r>
            <a:endParaRPr lang="en-ID" sz="14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26C7C3-4191-00EE-9661-F4F2EBBED6E0}"/>
              </a:ext>
            </a:extLst>
          </p:cNvPr>
          <p:cNvSpPr txBox="1"/>
          <p:nvPr/>
        </p:nvSpPr>
        <p:spPr>
          <a:xfrm>
            <a:off x="-1847088" y="1778544"/>
            <a:ext cx="5132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spcBef>
                <a:spcPts val="15"/>
              </a:spcBef>
              <a:spcAft>
                <a:spcPts val="0"/>
              </a:spcAft>
              <a:tabLst>
                <a:tab pos="1967230" algn="l"/>
              </a:tabLst>
            </a:pPr>
            <a:r>
              <a:rPr lang="en-US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J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alur</a:t>
            </a:r>
            <a:r>
              <a:rPr lang="id-ID" sz="1400" spc="1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6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55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id-ID" sz="1400" spc="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id-ID" sz="1400" spc="-35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</a:t>
            </a:r>
            <a:r>
              <a:rPr lang="en-US" spc="35" dirty="0">
                <a:solidFill>
                  <a:srgbClr val="2424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rol</a:t>
            </a:r>
            <a:r>
              <a:rPr lang="id-ID" sz="1400" spc="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id-ID" sz="1400" spc="5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</a:t>
            </a:r>
            <a:r>
              <a:rPr lang="id-ID" sz="1400" spc="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id-ID" sz="1400" spc="-4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5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166D2-3061-6A55-6851-05B130009CB5}"/>
              </a:ext>
            </a:extLst>
          </p:cNvPr>
          <p:cNvSpPr txBox="1"/>
          <p:nvPr/>
        </p:nvSpPr>
        <p:spPr>
          <a:xfrm>
            <a:off x="371856" y="2024776"/>
            <a:ext cx="5474208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360"/>
              </a:spcBef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2174875" algn="l"/>
                <a:tab pos="328866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-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-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endParaRPr lang="en-ID" sz="12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Font typeface="Times New Roman" panose="02020603050405020304" pitchFamily="18" charset="0"/>
              <a:buChar char="•"/>
              <a:tabLst>
                <a:tab pos="2174875" algn="l"/>
                <a:tab pos="328866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A-C-D-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10+15+20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</a:t>
            </a:r>
            <a:endParaRPr lang="en-ID" sz="12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60"/>
              </a:spcBef>
              <a:buFont typeface="Times New Roman" panose="02020603050405020304" pitchFamily="18" charset="0"/>
              <a:buChar char="•"/>
              <a:tabLst>
                <a:tab pos="2174875" algn="l"/>
                <a:tab pos="328866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A-E-D-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-9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</a:t>
            </a:r>
            <a:r>
              <a:rPr lang="id-ID" sz="1200" spc="-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+30+20</a:t>
            </a:r>
            <a:r>
              <a:rPr lang="id-ID" sz="1200" spc="2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-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95</a:t>
            </a:r>
            <a:endParaRPr lang="en-ID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303DBF-AF04-D68D-9E39-888C3E322EBD}"/>
              </a:ext>
            </a:extLst>
          </p:cNvPr>
          <p:cNvSpPr txBox="1"/>
          <p:nvPr/>
        </p:nvSpPr>
        <p:spPr>
          <a:xfrm>
            <a:off x="432816" y="2790480"/>
            <a:ext cx="5474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 algn="ctr">
              <a:spcBef>
                <a:spcPts val="350"/>
              </a:spcBef>
              <a:spcAft>
                <a:spcPts val="0"/>
              </a:spcAft>
            </a:pPr>
            <a:r>
              <a:rPr lang="id-ID" sz="140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-1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terpendek</a:t>
            </a:r>
            <a:r>
              <a:rPr lang="id-ID" sz="1400" spc="-15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</a:t>
            </a:r>
            <a:r>
              <a:rPr lang="id-ID" sz="1400" spc="-6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4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14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40" dirty="0" err="1">
                <a:solidFill>
                  <a:srgbClr val="56565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z="1400" spc="-45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id-ID" sz="1400" spc="13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id-ID" sz="1400" spc="31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b="1" spc="-11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05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id-ID" sz="1400" spc="-5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1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1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id-ID" sz="140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spc="-10" dirty="0">
                <a:solidFill>
                  <a:srgbClr val="6B6B6B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id-ID" sz="1400" spc="-1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B5BA7D-0443-7C36-21CE-0EB6D0F2470D}"/>
              </a:ext>
            </a:extLst>
          </p:cNvPr>
          <p:cNvSpPr txBox="1"/>
          <p:nvPr/>
        </p:nvSpPr>
        <p:spPr>
          <a:xfrm>
            <a:off x="-2151888" y="3058704"/>
            <a:ext cx="5474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spcBef>
                <a:spcPts val="715"/>
              </a:spcBef>
              <a:spcAft>
                <a:spcPts val="0"/>
              </a:spcAft>
              <a:tabLst>
                <a:tab pos="1964055" algn="l"/>
              </a:tabLst>
            </a:pPr>
            <a:r>
              <a:rPr lang="en-US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3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7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55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C,</a:t>
            </a:r>
            <a:r>
              <a:rPr lang="id-ID" sz="1400" spc="-3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ipero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id-ID" sz="1400" spc="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eh</a:t>
            </a:r>
            <a:r>
              <a:rPr lang="id-ID" sz="1400" spc="4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id-ID" sz="1400" spc="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ela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ui</a:t>
            </a:r>
            <a:r>
              <a:rPr lang="id-ID" sz="1400" spc="-1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5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07707-4D91-669F-D654-FB91139D6247}"/>
              </a:ext>
            </a:extLst>
          </p:cNvPr>
          <p:cNvSpPr txBox="1"/>
          <p:nvPr/>
        </p:nvSpPr>
        <p:spPr>
          <a:xfrm>
            <a:off x="374904" y="3378271"/>
            <a:ext cx="5724144" cy="99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675"/>
              </a:spcBef>
              <a:buFont typeface="Times New Roman" panose="02020603050405020304" pitchFamily="18" charset="0"/>
              <a:buChar char="•"/>
              <a:tabLst>
                <a:tab pos="217995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12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425"/>
              </a:spcBef>
              <a:buFont typeface="Times New Roman" panose="02020603050405020304" pitchFamily="18" charset="0"/>
              <a:buChar char="•"/>
              <a:tabLst>
                <a:tab pos="217995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A-B-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id-ID" sz="12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id-ID" sz="1200" spc="1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65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95"/>
              </a:spcBef>
              <a:buFont typeface="Times New Roman" panose="02020603050405020304" pitchFamily="18" charset="0"/>
              <a:buChar char="•"/>
              <a:tabLst>
                <a:tab pos="217995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A-B-E-D-B-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id-ID" sz="1200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z="1200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id-ID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z="1200" spc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</a:t>
            </a:r>
            <a:r>
              <a:rPr lang="id-ID" sz="1200" spc="-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z="1200" spc="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</a:t>
            </a:r>
            <a:r>
              <a:rPr lang="id-ID" sz="12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z="1200" spc="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id-ID" sz="1200" spc="2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200" spc="1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spc="-2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12</a:t>
            </a:r>
            <a:r>
              <a:rPr lang="id-ID" sz="12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500"/>
              </a:spcBef>
              <a:buFont typeface="Times New Roman" panose="02020603050405020304" pitchFamily="18" charset="0"/>
              <a:buChar char="•"/>
              <a:tabLst>
                <a:tab pos="2179955" algn="l"/>
              </a:tabLst>
            </a:pPr>
            <a:r>
              <a:rPr lang="id-ID" sz="12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A-E-D-B-</a:t>
            </a:r>
            <a:r>
              <a:rPr lang="id-ID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2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45+30+20+15</a:t>
            </a:r>
            <a:r>
              <a:rPr lang="id-ID" sz="1200" spc="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id-ID" sz="12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=110</a:t>
            </a:r>
            <a:endParaRPr lang="en-ID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31E153-4ADD-234F-5F11-A4DC58FD2B6A}"/>
              </a:ext>
            </a:extLst>
          </p:cNvPr>
          <p:cNvSpPr txBox="1"/>
          <p:nvPr/>
        </p:nvSpPr>
        <p:spPr>
          <a:xfrm>
            <a:off x="826008" y="4274707"/>
            <a:ext cx="57241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lur</a:t>
            </a:r>
            <a:r>
              <a:rPr lang="id-ID" sz="1400" spc="55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id-ID" sz="1400" spc="15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</a:t>
            </a:r>
            <a:r>
              <a:rPr lang="id-ID" sz="14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id-ID" sz="1400" spc="-45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impu</a:t>
            </a:r>
            <a:r>
              <a:rPr lang="id-ID" sz="140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id-ID" sz="1400" spc="-5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4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z="1400" spc="-35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id-ID" sz="1400" spc="65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id-ID" sz="140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id-ID" sz="1400" spc="45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2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id-ID" sz="14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600" spc="-9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id-ID" sz="1400" spc="-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id-ID" sz="1400" b="1" spc="-25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701250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8450A-9973-E27E-26BE-AFE17137B1D6}"/>
              </a:ext>
            </a:extLst>
          </p:cNvPr>
          <p:cNvSpPr txBox="1"/>
          <p:nvPr/>
        </p:nvSpPr>
        <p:spPr>
          <a:xfrm>
            <a:off x="-1336766" y="838889"/>
            <a:ext cx="4746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spcBef>
                <a:spcPts val="585"/>
              </a:spcBef>
              <a:spcAft>
                <a:spcPts val="0"/>
              </a:spcAft>
              <a:tabLst>
                <a:tab pos="1967865" algn="l"/>
              </a:tabLst>
            </a:pPr>
            <a:r>
              <a:rPr lang="en-US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z="1400" spc="145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65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83858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175" dirty="0">
                <a:solidFill>
                  <a:srgbClr val="83858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spc="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id-ID" sz="1400" spc="-4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0" dirty="0">
                <a:solidFill>
                  <a:srgbClr val="46464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diperoleh </a:t>
            </a:r>
            <a:r>
              <a:rPr lang="id-ID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id-ID" sz="1400" spc="0" dirty="0">
                <a:solidFill>
                  <a:srgbClr val="56565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spc="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pc="-15" dirty="0">
                <a:solidFill>
                  <a:srgbClr val="363636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</a:t>
            </a:r>
            <a:r>
              <a:rPr lang="id-ID" sz="1400" spc="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id-ID" sz="1400" spc="-65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50" dirty="0">
                <a:solidFill>
                  <a:srgbClr val="6B6B6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F1D7C-FCD1-D9D1-AD27-DAB2BBD33158}"/>
              </a:ext>
            </a:extLst>
          </p:cNvPr>
          <p:cNvSpPr txBox="1"/>
          <p:nvPr/>
        </p:nvSpPr>
        <p:spPr>
          <a:xfrm>
            <a:off x="472441" y="1148767"/>
            <a:ext cx="2349137" cy="113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615"/>
              </a:spcBef>
              <a:spcAft>
                <a:spcPts val="0"/>
              </a:spcAft>
              <a:buFont typeface="Courier New" panose="02070309020205020404" pitchFamily="49" charset="0"/>
              <a:buChar char="•"/>
              <a:tabLst>
                <a:tab pos="1675765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A-C-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D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lvl="1" indent="-285750">
              <a:spcBef>
                <a:spcPts val="495"/>
              </a:spcBef>
              <a:spcAft>
                <a:spcPts val="0"/>
              </a:spcAft>
              <a:buFont typeface="Courier New" panose="02070309020205020404" pitchFamily="49" charset="0"/>
              <a:buChar char="•"/>
              <a:tabLst>
                <a:tab pos="1671320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A-B-E-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</a:t>
            </a:r>
            <a:endParaRPr lang="en-ID" sz="1400" spc="0" dirty="0">
              <a:solidFill>
                <a:schemeClr val="tx1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  <a:p>
            <a:pPr marL="742950" lvl="1" indent="-285750">
              <a:spcBef>
                <a:spcPts val="450"/>
              </a:spcBef>
              <a:buFont typeface="Courier New" panose="02070309020205020404" pitchFamily="49" charset="0"/>
              <a:buChar char="•"/>
              <a:tabLst>
                <a:tab pos="1666875" algn="l"/>
              </a:tabLst>
            </a:pPr>
            <a:r>
              <a:rPr lang="id-ID" sz="1400" spc="-1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A-B-C-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  <a:cs typeface="Times New Roman" panose="02020603050405020304" pitchFamily="18" charset="0"/>
              </a:rPr>
              <a:t>D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ourier New" panose="02070309020205020404" pitchFamily="49" charset="0"/>
            </a:endParaRPr>
          </a:p>
          <a:p>
            <a:pPr marL="742950" lvl="1" indent="-285750">
              <a:spcBef>
                <a:spcPts val="350"/>
              </a:spcBef>
              <a:buFont typeface="Courier New" panose="02070309020205020404" pitchFamily="49" charset="0"/>
              <a:buChar char="•"/>
              <a:tabLst>
                <a:tab pos="1666875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A-E-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ourier New" panose="02070309020205020404" pitchFamily="49" charset="0"/>
              </a:rPr>
              <a:t>D</a:t>
            </a:r>
            <a:endParaRPr lang="en-ID" sz="1400" spc="0" dirty="0">
              <a:solidFill>
                <a:schemeClr val="tx1"/>
              </a:solidFill>
              <a:effectLst/>
              <a:latin typeface="Courier New" panose="02070309020205020404" pitchFamily="49" charset="0"/>
              <a:ea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8F3CD9-C220-0B68-3A08-77462800B1FF}"/>
              </a:ext>
            </a:extLst>
          </p:cNvPr>
          <p:cNvSpPr txBox="1"/>
          <p:nvPr/>
        </p:nvSpPr>
        <p:spPr>
          <a:xfrm>
            <a:off x="1439094" y="1122942"/>
            <a:ext cx="53165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4060">
              <a:spcBef>
                <a:spcPts val="450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10+</a:t>
            </a:r>
            <a:r>
              <a:rPr lang="id-ID" spc="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id-ID" spc="1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=25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34060">
              <a:spcBef>
                <a:spcPts val="425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8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id-ID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18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</a:t>
            </a:r>
            <a:r>
              <a:rPr lang="id-ID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9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</a:t>
            </a:r>
            <a:r>
              <a:rPr lang="id-ID" spc="2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8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i="1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90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9615">
              <a:spcBef>
                <a:spcPts val="385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1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id-ID" spc="-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1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id-ID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id-ID" spc="1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1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80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29615">
              <a:spcBef>
                <a:spcPts val="410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1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</a:t>
            </a:r>
            <a:r>
              <a:rPr lang="id-ID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</a:t>
            </a:r>
            <a:r>
              <a:rPr lang="id-ID" spc="1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1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75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F2AE4-554A-605A-07FF-077FF14BA99B}"/>
              </a:ext>
            </a:extLst>
          </p:cNvPr>
          <p:cNvSpPr txBox="1"/>
          <p:nvPr/>
        </p:nvSpPr>
        <p:spPr>
          <a:xfrm>
            <a:off x="-581297" y="2247891"/>
            <a:ext cx="6424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56055"/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terpendek dari</a:t>
            </a:r>
            <a:r>
              <a:rPr lang="id-ID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id-ID" spc="3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pc="-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pc="1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id-ID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pc="2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215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pc="2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spc="275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</a:t>
            </a:r>
            <a:r>
              <a:rPr lang="id-ID" sz="1400" b="1" spc="-25" dirty="0">
                <a:solidFill>
                  <a:srgbClr val="85858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3CB86F-FD7D-9E0D-83BB-215004DB9107}"/>
              </a:ext>
            </a:extLst>
          </p:cNvPr>
          <p:cNvSpPr txBox="1"/>
          <p:nvPr/>
        </p:nvSpPr>
        <p:spPr>
          <a:xfrm>
            <a:off x="-1931125" y="2615437"/>
            <a:ext cx="5316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spcBef>
                <a:spcPts val="555"/>
              </a:spcBef>
              <a:spcAft>
                <a:spcPts val="0"/>
              </a:spcAft>
              <a:tabLst>
                <a:tab pos="1454785" algn="l"/>
              </a:tabLst>
            </a:pPr>
            <a:r>
              <a:rPr lang="en-US" sz="1400" spc="-10" dirty="0">
                <a:solidFill>
                  <a:srgbClr val="5B5B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sz="1400" spc="-10" dirty="0">
                <a:solidFill>
                  <a:srgbClr val="5B5B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</a:t>
            </a:r>
            <a:r>
              <a:rPr lang="id-ID" sz="1400" spc="-10" dirty="0">
                <a:solidFill>
                  <a:srgbClr val="3333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lur</a:t>
            </a:r>
            <a:r>
              <a:rPr lang="id-ID" sz="1400" spc="190" dirty="0">
                <a:solidFill>
                  <a:srgbClr val="33333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rgbClr val="5B5B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spc="-60" dirty="0">
                <a:solidFill>
                  <a:srgbClr val="5B5B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rgbClr val="49494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155" dirty="0">
                <a:solidFill>
                  <a:srgbClr val="49494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10" dirty="0">
                <a:solidFill>
                  <a:srgbClr val="49494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z="1400" spc="-10" dirty="0">
                <a:solidFill>
                  <a:srgbClr val="85858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id-ID" sz="1400" spc="-25" dirty="0">
                <a:solidFill>
                  <a:srgbClr val="85858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solidFill>
                  <a:srgbClr val="49494B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 </a:t>
            </a:r>
            <a:r>
              <a:rPr lang="en-US" spc="-10" dirty="0" err="1">
                <a:solidFill>
                  <a:srgbClr val="49494B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peroleh</a:t>
            </a:r>
            <a:r>
              <a:rPr lang="en-US" spc="-10" dirty="0">
                <a:solidFill>
                  <a:srgbClr val="49494B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 err="1">
                <a:solidFill>
                  <a:srgbClr val="49494B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US" spc="-10" dirty="0">
                <a:solidFill>
                  <a:srgbClr val="49494B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spc="-50" dirty="0">
                <a:solidFill>
                  <a:srgbClr val="5B5B5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sz="18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4780F-6CF2-6FE2-0A1D-3F3AAAF88EF3}"/>
              </a:ext>
            </a:extLst>
          </p:cNvPr>
          <p:cNvSpPr txBox="1"/>
          <p:nvPr/>
        </p:nvSpPr>
        <p:spPr>
          <a:xfrm>
            <a:off x="489857" y="2907898"/>
            <a:ext cx="2331720" cy="113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5"/>
              </a:spcBef>
              <a:buFont typeface="Times New Roman" panose="02020603050405020304" pitchFamily="18" charset="0"/>
              <a:buChar char="•"/>
              <a:tabLst>
                <a:tab pos="1666875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455"/>
              </a:spcBef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1666240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A-B-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E</a:t>
            </a:r>
            <a:endParaRPr lang="en-ID" sz="1400" spc="0" dirty="0"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445"/>
              </a:spcBef>
              <a:buFont typeface="Times New Roman" panose="02020603050405020304" pitchFamily="18" charset="0"/>
              <a:buChar char="•"/>
              <a:tabLst>
                <a:tab pos="1666875" algn="l"/>
              </a:tabLst>
            </a:pPr>
            <a:r>
              <a:rPr lang="id-ID" sz="1400" spc="-1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A-C-D-B-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450"/>
              </a:spcBef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1666240" algn="l"/>
              </a:tabLst>
            </a:pPr>
            <a:r>
              <a:rPr lang="id-ID" sz="1400" spc="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A-C-D-</a:t>
            </a:r>
            <a:r>
              <a:rPr lang="id-ID" sz="1400" spc="-5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D" sz="1200" spc="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3C9E96-6536-D86F-F77F-327A702E6CF7}"/>
              </a:ext>
            </a:extLst>
          </p:cNvPr>
          <p:cNvSpPr txBox="1"/>
          <p:nvPr/>
        </p:nvSpPr>
        <p:spPr>
          <a:xfrm>
            <a:off x="1752600" y="2918937"/>
            <a:ext cx="313290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9905">
              <a:spcBef>
                <a:spcPts val="440"/>
              </a:spcBef>
              <a:spcAft>
                <a:spcPts val="0"/>
              </a:spcAft>
            </a:pPr>
            <a:r>
              <a:rPr lang="id-ID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1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09905">
              <a:spcBef>
                <a:spcPts val="385"/>
              </a:spcBef>
              <a:spcAft>
                <a:spcPts val="0"/>
              </a:spcAft>
            </a:pP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1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r>
              <a:rPr lang="id-ID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</a:t>
            </a:r>
            <a:r>
              <a:rPr lang="id-ID" spc="1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=-</a:t>
            </a:r>
            <a:r>
              <a:rPr lang="id-ID" spc="-8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09905">
              <a:spcBef>
                <a:spcPts val="390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IO+</a:t>
            </a:r>
            <a:r>
              <a:rPr lang="id-ID" spc="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id-ID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30</a:t>
            </a:r>
            <a:r>
              <a:rPr lang="id-ID" spc="-3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15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lang="id-ID" spc="2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1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65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05460">
              <a:spcBef>
                <a:spcPts val="420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-9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id-ID" spc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1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id-ID" spc="-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id-ID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35</a:t>
            </a:r>
            <a:r>
              <a:rPr lang="id-ID" spc="2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pc="1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60</a:t>
            </a:r>
            <a:endParaRPr lang="en-ID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954698-2617-7D21-A661-AAA042ADB8B4}"/>
              </a:ext>
            </a:extLst>
          </p:cNvPr>
          <p:cNvSpPr txBox="1"/>
          <p:nvPr/>
        </p:nvSpPr>
        <p:spPr>
          <a:xfrm>
            <a:off x="-590006" y="3940573"/>
            <a:ext cx="56126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50975">
              <a:spcBef>
                <a:spcPts val="90"/>
              </a:spcBef>
              <a:spcAft>
                <a:spcPts val="0"/>
              </a:spcAft>
            </a:pP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Jalur</a:t>
            </a:r>
            <a:r>
              <a:rPr lang="id-ID" spc="-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terpendek</a:t>
            </a:r>
            <a:r>
              <a:rPr lang="id-ID" spc="-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pc="-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alah</a:t>
            </a:r>
            <a:r>
              <a:rPr lang="id-ID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pc="-7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pc="1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id-ID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1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 </a:t>
            </a:r>
            <a:r>
              <a:rPr lang="id-ID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45</a:t>
            </a:r>
            <a:r>
              <a:rPr lang="id-ID" sz="1400" spc="-25" dirty="0">
                <a:solidFill>
                  <a:srgbClr val="49494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2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69035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22289" y="1074050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 err="1">
                <a:latin typeface="Arial Black" panose="020B0A04020102020204" pitchFamily="34" charset="0"/>
              </a:rPr>
              <a:t>Fungsi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Tujuan</a:t>
            </a:r>
            <a:r>
              <a:rPr lang="en-US" sz="2000" dirty="0">
                <a:latin typeface="Arial Black" panose="020B0A04020102020204" pitchFamily="34" charset="0"/>
              </a:rPr>
              <a:t> (</a:t>
            </a:r>
            <a:r>
              <a:rPr lang="en-US" sz="2000" dirty="0" err="1">
                <a:latin typeface="Arial Black" panose="020B0A04020102020204" pitchFamily="34" charset="0"/>
              </a:rPr>
              <a:t>Obyektif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i="1" dirty="0">
                <a:latin typeface="Arial Black" panose="020B0A04020102020204" pitchFamily="34" charset="0"/>
              </a:rPr>
              <a:t>)</a:t>
            </a:r>
            <a:endParaRPr lang="en-US" sz="2000" dirty="0">
              <a:latin typeface="Arial Black" panose="020B0A04020102020204" pitchFamily="34" charset="0"/>
            </a:endParaRP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dirty="0" err="1">
                <a:latin typeface="Arial Black" panose="020B0A04020102020204" pitchFamily="34" charset="0"/>
              </a:rPr>
              <a:t>Mencari</a:t>
            </a:r>
            <a:r>
              <a:rPr lang="en-US" sz="2000" dirty="0">
                <a:latin typeface="Arial Black" panose="020B0A04020102020204" pitchFamily="34" charset="0"/>
              </a:rPr>
              <a:t> Profit / </a:t>
            </a:r>
            <a:r>
              <a:rPr lang="en-US" sz="2000" dirty="0" err="1">
                <a:latin typeface="Arial Black" panose="020B0A04020102020204" pitchFamily="34" charset="0"/>
              </a:rPr>
              <a:t>Kegunaan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Maksimum</a:t>
            </a:r>
            <a:endParaRPr lang="en-ID" sz="20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257;p30">
                <a:extLst>
                  <a:ext uri="{FF2B5EF4-FFF2-40B4-BE49-F238E27FC236}">
                    <a16:creationId xmlns:a16="http://schemas.microsoft.com/office/drawing/2014/main" id="{9BE20CC3-0501-E889-8B9F-9FAEC4450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5071" y="1418646"/>
                <a:ext cx="1545200" cy="116844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nary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5" name="Google Shape;257;p30">
                <a:extLst>
                  <a:ext uri="{FF2B5EF4-FFF2-40B4-BE49-F238E27FC236}">
                    <a16:creationId xmlns:a16="http://schemas.microsoft.com/office/drawing/2014/main" id="{9BE20CC3-0501-E889-8B9F-9FAEC4450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071" y="1418646"/>
                <a:ext cx="1545200" cy="1168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257;p30">
            <a:extLst>
              <a:ext uri="{FF2B5EF4-FFF2-40B4-BE49-F238E27FC236}">
                <a16:creationId xmlns:a16="http://schemas.microsoft.com/office/drawing/2014/main" id="{6B98641F-F983-07FA-D383-DB47BC0E543D}"/>
              </a:ext>
            </a:extLst>
          </p:cNvPr>
          <p:cNvSpPr txBox="1">
            <a:spLocks/>
          </p:cNvSpPr>
          <p:nvPr/>
        </p:nvSpPr>
        <p:spPr>
          <a:xfrm>
            <a:off x="0" y="2178077"/>
            <a:ext cx="7058275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 err="1">
                <a:latin typeface="Arial Black" panose="020B0A04020102020204" pitchFamily="34" charset="0"/>
              </a:rPr>
              <a:t>Fungsi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Pembatas</a:t>
            </a:r>
            <a:r>
              <a:rPr lang="en-US" sz="2000" dirty="0">
                <a:latin typeface="Arial Black" panose="020B0A04020102020204" pitchFamily="34" charset="0"/>
              </a:rPr>
              <a:t> ( </a:t>
            </a:r>
            <a:r>
              <a:rPr lang="en-US" sz="2000" dirty="0" err="1">
                <a:latin typeface="Arial Black" panose="020B0A04020102020204" pitchFamily="34" charset="0"/>
              </a:rPr>
              <a:t>Subyektif</a:t>
            </a:r>
            <a:r>
              <a:rPr lang="en-US" sz="2000" dirty="0">
                <a:latin typeface="Arial Black" panose="020B0A04020102020204" pitchFamily="34" charset="0"/>
              </a:rPr>
              <a:t> )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dirty="0" err="1">
                <a:latin typeface="Arial Black" panose="020B0A04020102020204" pitchFamily="34" charset="0"/>
              </a:rPr>
              <a:t>Membatasi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Berat</a:t>
            </a:r>
            <a:r>
              <a:rPr lang="en-US" sz="2000" dirty="0">
                <a:latin typeface="Arial Black" panose="020B0A04020102020204" pitchFamily="34" charset="0"/>
              </a:rPr>
              <a:t> Total &lt;= </a:t>
            </a:r>
            <a:r>
              <a:rPr lang="en-US" sz="2000" dirty="0" err="1">
                <a:latin typeface="Arial Black" panose="020B0A04020102020204" pitchFamily="34" charset="0"/>
              </a:rPr>
              <a:t>Kapasitas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Ransel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25" name="Google Shape;257;p30">
            <a:extLst>
              <a:ext uri="{FF2B5EF4-FFF2-40B4-BE49-F238E27FC236}">
                <a16:creationId xmlns:a16="http://schemas.microsoft.com/office/drawing/2014/main" id="{DA1F18F3-F845-D94B-521B-FA5E372C47FA}"/>
              </a:ext>
            </a:extLst>
          </p:cNvPr>
          <p:cNvSpPr txBox="1">
            <a:spLocks/>
          </p:cNvSpPr>
          <p:nvPr/>
        </p:nvSpPr>
        <p:spPr>
          <a:xfrm>
            <a:off x="2534762" y="3305872"/>
            <a:ext cx="4102669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1600" dirty="0"/>
              <a:t>n      =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Wi   = </a:t>
            </a:r>
            <a:r>
              <a:rPr lang="en-ID" sz="1600" dirty="0" err="1"/>
              <a:t>Bobot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Pi     = Profit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Xi     = </a:t>
            </a:r>
            <a:r>
              <a:rPr lang="en-ID" sz="1600" dirty="0" err="1"/>
              <a:t>Probabilitas</a:t>
            </a:r>
            <a:r>
              <a:rPr lang="en-ID" sz="1600" dirty="0"/>
              <a:t> </a:t>
            </a:r>
            <a:r>
              <a:rPr lang="en-ID" sz="1600" dirty="0" err="1"/>
              <a:t>setiap</a:t>
            </a:r>
            <a:r>
              <a:rPr lang="en-ID" sz="1600" dirty="0"/>
              <a:t> </a:t>
            </a:r>
            <a:r>
              <a:rPr lang="en-ID" sz="1600" dirty="0" err="1"/>
              <a:t>objek</a:t>
            </a:r>
            <a:r>
              <a:rPr lang="en-ID" sz="1600" dirty="0"/>
              <a:t> </a:t>
            </a:r>
          </a:p>
          <a:p>
            <a:r>
              <a:rPr lang="en-ID" sz="1600" dirty="0"/>
              <a:t>M     = </a:t>
            </a:r>
            <a:r>
              <a:rPr lang="en-ID" sz="1600" dirty="0" err="1"/>
              <a:t>Kapasitas</a:t>
            </a:r>
            <a:r>
              <a:rPr lang="en-ID" sz="1600" dirty="0"/>
              <a:t> media </a:t>
            </a:r>
            <a:r>
              <a:rPr lang="en-ID" sz="1600" dirty="0" err="1"/>
              <a:t>penyimpanan</a:t>
            </a:r>
            <a:endParaRPr lang="en-ID" sz="4800" b="1" dirty="0">
              <a:latin typeface="Albert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257;p30">
                <a:extLst>
                  <a:ext uri="{FF2B5EF4-FFF2-40B4-BE49-F238E27FC236}">
                    <a16:creationId xmlns:a16="http://schemas.microsoft.com/office/drawing/2014/main" id="{87EFE3A9-D97C-57D2-2642-6B239B0B19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2423" y="2717578"/>
                <a:ext cx="1960579" cy="116844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≤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26" name="Google Shape;257;p30">
                <a:extLst>
                  <a:ext uri="{FF2B5EF4-FFF2-40B4-BE49-F238E27FC236}">
                    <a16:creationId xmlns:a16="http://schemas.microsoft.com/office/drawing/2014/main" id="{87EFE3A9-D97C-57D2-2642-6B239B0B1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23" y="2717578"/>
                <a:ext cx="1960579" cy="11684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783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F7F00-5483-C225-B51F-B9F1EC4894A7}"/>
              </a:ext>
            </a:extLst>
          </p:cNvPr>
          <p:cNvSpPr txBox="1"/>
          <p:nvPr/>
        </p:nvSpPr>
        <p:spPr>
          <a:xfrm>
            <a:off x="113211" y="887922"/>
            <a:ext cx="8473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J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alur</a:t>
            </a:r>
            <a:r>
              <a:rPr lang="id-ID" sz="1400" spc="3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id-ID" sz="1400" spc="39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z="1400" spc="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id-ID" sz="1400" spc="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=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id-ID" sz="1400" b="1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apabila</a:t>
            </a:r>
            <a:r>
              <a:rPr lang="id-ID" sz="1400" spc="3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perhitungan</a:t>
            </a:r>
            <a:r>
              <a:rPr lang="id-ID" sz="1400" spc="3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hanya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awal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A,</a:t>
            </a:r>
            <a:r>
              <a:rPr lang="id-ID" sz="1400" spc="30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 diabaikan </a:t>
            </a:r>
            <a:r>
              <a:rPr lang="id-ID" sz="1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(tidak dihituug).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8BE30F-63ED-3864-D977-99D32B225B29}"/>
              </a:ext>
            </a:extLst>
          </p:cNvPr>
          <p:cNvSpPr txBox="1"/>
          <p:nvPr/>
        </p:nvSpPr>
        <p:spPr>
          <a:xfrm>
            <a:off x="265611" y="1218846"/>
            <a:ext cx="7589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id-ID" sz="1400" spc="1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demikian,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id-ID" sz="1400" spc="15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ahui</a:t>
            </a:r>
            <a:r>
              <a:rPr lang="id-ID" sz="1400" spc="1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arak</a:t>
            </a:r>
            <a:r>
              <a:rPr lang="id-ID" sz="1400" spc="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terpende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pc="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z="1400" spc="19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1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awal</a:t>
            </a:r>
            <a:r>
              <a:rPr lang="id-ID" sz="1400" spc="1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z="1400" spc="1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simpul</a:t>
            </a:r>
            <a:r>
              <a:rPr lang="id-ID" sz="1400" spc="17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tujuan adal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ah 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berik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</a:t>
            </a:r>
            <a:r>
              <a:rPr lang="id-ID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 :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366121-C0C8-F8CD-D132-5CB7423CF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9"/>
          <a:stretch/>
        </p:blipFill>
        <p:spPr>
          <a:xfrm rot="151916">
            <a:off x="1619349" y="1699285"/>
            <a:ext cx="3048787" cy="24792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810E4D-FED9-B85E-9A97-3BD7E6D0B6F4}"/>
              </a:ext>
            </a:extLst>
          </p:cNvPr>
          <p:cNvSpPr txBox="1"/>
          <p:nvPr/>
        </p:nvSpPr>
        <p:spPr>
          <a:xfrm>
            <a:off x="457199" y="4162344"/>
            <a:ext cx="56562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820" algn="ctr">
              <a:spcBef>
                <a:spcPts val="5"/>
              </a:spcBef>
              <a:spcAft>
                <a:spcPts val="0"/>
              </a:spcAft>
            </a:pP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z="1100" spc="-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z="1100" spc="4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100" spc="-3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atas</a:t>
            </a:r>
            <a:r>
              <a:rPr lang="id-ID" sz="1100" spc="8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 jalur</a:t>
            </a:r>
            <a:r>
              <a:rPr lang="id-ID" sz="1100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terpendek</a:t>
            </a:r>
            <a:r>
              <a:rPr lang="id-ID" sz="1100" spc="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100" spc="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dipilih</a:t>
            </a:r>
            <a:r>
              <a:rPr lang="id-ID" sz="11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ditampilkan</a:t>
            </a:r>
            <a:r>
              <a:rPr lang="id-ID" sz="1100" spc="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id-ID" sz="11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 di</a:t>
            </a:r>
            <a:r>
              <a:rPr lang="id-ID" sz="1100" spc="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bawah</a:t>
            </a:r>
            <a:r>
              <a:rPr lang="id-ID" sz="1100" spc="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ini.</a:t>
            </a:r>
            <a:endParaRPr lang="en-ID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6549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3" name="Graphic 519">
            <a:extLst>
              <a:ext uri="{FF2B5EF4-FFF2-40B4-BE49-F238E27FC236}">
                <a16:creationId xmlns:a16="http://schemas.microsoft.com/office/drawing/2014/main" id="{43BCCD0A-AD35-F153-2AE1-C141E0DB8061}"/>
              </a:ext>
            </a:extLst>
          </p:cNvPr>
          <p:cNvSpPr>
            <a:spLocks/>
          </p:cNvSpPr>
          <p:nvPr/>
        </p:nvSpPr>
        <p:spPr>
          <a:xfrm>
            <a:off x="7387590" y="4721860"/>
            <a:ext cx="1270" cy="2249170"/>
          </a:xfrm>
          <a:custGeom>
            <a:avLst/>
            <a:gdLst/>
            <a:ahLst/>
            <a:cxnLst/>
            <a:rect l="l" t="t" r="r" b="b"/>
            <a:pathLst>
              <a:path h="2249170">
                <a:moveTo>
                  <a:pt x="0" y="2248692"/>
                </a:moveTo>
                <a:lnTo>
                  <a:pt x="0" y="0"/>
                </a:lnTo>
              </a:path>
            </a:pathLst>
          </a:custGeom>
          <a:ln w="0">
            <a:solidFill>
              <a:srgbClr val="9E9E9E"/>
            </a:solidFill>
            <a:prstDash val="solid"/>
          </a:ln>
        </p:spPr>
        <p:txBody>
          <a:bodyPr wrap="square" lIns="0" tIns="0" rIns="0" bIns="0" rtlCol="0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10E4D-FED9-B85E-9A97-3BD7E6D0B6F4}"/>
              </a:ext>
            </a:extLst>
          </p:cNvPr>
          <p:cNvSpPr txBox="1"/>
          <p:nvPr/>
        </p:nvSpPr>
        <p:spPr>
          <a:xfrm>
            <a:off x="378822" y="3735624"/>
            <a:ext cx="56562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83820" algn="ctr">
              <a:spcBef>
                <a:spcPts val="5"/>
              </a:spcBef>
            </a:pP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Gambar</a:t>
            </a:r>
            <a:r>
              <a:rPr lang="id-ID" sz="1100" spc="-6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5.6.</a:t>
            </a:r>
            <a:r>
              <a:rPr lang="id-ID" sz="1100" spc="-6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Grafik</a:t>
            </a:r>
            <a:r>
              <a:rPr lang="en-US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spc="-8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00" spc="-8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alur</a:t>
            </a:r>
            <a:r>
              <a:rPr lang="id-ID" sz="1100" spc="-1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terpendek</a:t>
            </a:r>
            <a:r>
              <a:rPr lang="id-ID" sz="1100" spc="-4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z="11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id-ID" sz="110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panjang</a:t>
            </a:r>
            <a:r>
              <a:rPr lang="id-ID" sz="1100" spc="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100" spc="-2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128</a:t>
            </a:r>
            <a:endParaRPr lang="en-ID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83820" algn="ctr">
              <a:spcBef>
                <a:spcPts val="5"/>
              </a:spcBef>
              <a:spcAft>
                <a:spcPts val="0"/>
              </a:spcAft>
            </a:pPr>
            <a:r>
              <a:rPr lang="id-ID" sz="1100" spc="-2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CC3AA-C22D-C086-3973-E85B6F8E9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4" y="910881"/>
            <a:ext cx="4922192" cy="26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41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474179" y="1138566"/>
            <a:ext cx="7595854" cy="1032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Algoritma Greedy: </a:t>
            </a:r>
            <a:r>
              <a:rPr lang="en" sz="3600" dirty="0">
                <a:solidFill>
                  <a:schemeClr val="dk2"/>
                </a:solidFill>
              </a:rPr>
              <a:t>Pelacakan Jalur Terpendek</a:t>
            </a:r>
            <a:endParaRPr sz="3600" dirty="0">
              <a:solidFill>
                <a:schemeClr val="dk2"/>
              </a:solidFill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432775" y="4134975"/>
            <a:ext cx="812402" cy="555675"/>
            <a:chOff x="565325" y="4048325"/>
            <a:chExt cx="812402" cy="555675"/>
          </a:xfrm>
        </p:grpSpPr>
        <p:sp>
          <p:nvSpPr>
            <p:cNvPr id="157" name="Google Shape;157;p27"/>
            <p:cNvSpPr/>
            <p:nvPr/>
          </p:nvSpPr>
          <p:spPr>
            <a:xfrm flipH="1">
              <a:off x="713225" y="45371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65325" y="40483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7018648" y="3938985"/>
            <a:ext cx="1055763" cy="746503"/>
            <a:chOff x="6970075" y="3722775"/>
            <a:chExt cx="1546806" cy="1017040"/>
          </a:xfrm>
        </p:grpSpPr>
        <p:sp>
          <p:nvSpPr>
            <p:cNvPr id="160" name="Google Shape;160;p2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7"/>
          <p:cNvSpPr/>
          <p:nvPr/>
        </p:nvSpPr>
        <p:spPr>
          <a:xfrm rot="1189787">
            <a:off x="8453052" y="959878"/>
            <a:ext cx="446825" cy="3394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+1</a:t>
            </a:r>
          </a:p>
        </p:txBody>
      </p:sp>
      <p:sp>
        <p:nvSpPr>
          <p:cNvPr id="180" name="Google Shape;180;p27"/>
          <p:cNvSpPr/>
          <p:nvPr/>
        </p:nvSpPr>
        <p:spPr>
          <a:xfrm rot="-968752">
            <a:off x="8472351" y="369762"/>
            <a:ext cx="284751" cy="339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0</a:t>
            </a:r>
          </a:p>
        </p:txBody>
      </p:sp>
      <p:sp>
        <p:nvSpPr>
          <p:cNvPr id="181" name="Google Shape;181;p27"/>
          <p:cNvSpPr/>
          <p:nvPr/>
        </p:nvSpPr>
        <p:spPr>
          <a:xfrm rot="-257646">
            <a:off x="3193744" y="4422604"/>
            <a:ext cx="446836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-3</a:t>
            </a: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8141525" y="3212806"/>
            <a:ext cx="692505" cy="1444431"/>
            <a:chOff x="7393446" y="2649287"/>
            <a:chExt cx="1037321" cy="1954710"/>
          </a:xfrm>
        </p:grpSpPr>
        <p:grpSp>
          <p:nvGrpSpPr>
            <p:cNvPr id="183" name="Google Shape;183;p27"/>
            <p:cNvGrpSpPr/>
            <p:nvPr/>
          </p:nvGrpSpPr>
          <p:grpSpPr>
            <a:xfrm>
              <a:off x="7393446" y="2649287"/>
              <a:ext cx="1037321" cy="1954707"/>
              <a:chOff x="5440801" y="2812401"/>
              <a:chExt cx="867906" cy="1635464"/>
            </a:xfrm>
          </p:grpSpPr>
          <p:sp>
            <p:nvSpPr>
              <p:cNvPr id="184" name="Google Shape;184;p27"/>
              <p:cNvSpPr/>
              <p:nvPr/>
            </p:nvSpPr>
            <p:spPr>
              <a:xfrm>
                <a:off x="5440801" y="3520700"/>
                <a:ext cx="733988" cy="156741"/>
              </a:xfrm>
              <a:custGeom>
                <a:avLst/>
                <a:gdLst/>
                <a:ahLst/>
                <a:cxnLst/>
                <a:rect l="l" t="t" r="r" b="b"/>
                <a:pathLst>
                  <a:path w="19237" h="4108" extrusionOk="0">
                    <a:moveTo>
                      <a:pt x="9619" y="1"/>
                    </a:moveTo>
                    <a:cubicBezTo>
                      <a:pt x="8678" y="1"/>
                      <a:pt x="7782" y="16"/>
                      <a:pt x="6916" y="75"/>
                    </a:cubicBezTo>
                    <a:cubicBezTo>
                      <a:pt x="3033" y="314"/>
                      <a:pt x="165" y="1076"/>
                      <a:pt x="1" y="1972"/>
                    </a:cubicBezTo>
                    <a:lnTo>
                      <a:pt x="31" y="2196"/>
                    </a:lnTo>
                    <a:cubicBezTo>
                      <a:pt x="374" y="3256"/>
                      <a:pt x="4631" y="4108"/>
                      <a:pt x="9619" y="4108"/>
                    </a:cubicBezTo>
                    <a:cubicBezTo>
                      <a:pt x="14592" y="4108"/>
                      <a:pt x="18699" y="3301"/>
                      <a:pt x="19192" y="2256"/>
                    </a:cubicBezTo>
                    <a:lnTo>
                      <a:pt x="19237" y="1972"/>
                    </a:lnTo>
                    <a:lnTo>
                      <a:pt x="19237" y="1957"/>
                    </a:lnTo>
                    <a:cubicBezTo>
                      <a:pt x="19073" y="1151"/>
                      <a:pt x="16683" y="449"/>
                      <a:pt x="13323" y="150"/>
                    </a:cubicBezTo>
                    <a:cubicBezTo>
                      <a:pt x="12188" y="45"/>
                      <a:pt x="10933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173061" y="3595941"/>
                <a:ext cx="1717" cy="108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4" extrusionOk="0">
                    <a:moveTo>
                      <a:pt x="45" y="0"/>
                    </a:moveTo>
                    <a:lnTo>
                      <a:pt x="0" y="284"/>
                    </a:lnTo>
                    <a:cubicBezTo>
                      <a:pt x="30" y="224"/>
                      <a:pt x="45" y="149"/>
                      <a:pt x="45" y="75"/>
                    </a:cubicBezTo>
                    <a:cubicBezTo>
                      <a:pt x="45" y="60"/>
                      <a:pt x="45" y="30"/>
                      <a:pt x="45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5694375" y="2812401"/>
                <a:ext cx="250793" cy="104796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27466" extrusionOk="0">
                    <a:moveTo>
                      <a:pt x="1" y="1"/>
                    </a:moveTo>
                    <a:lnTo>
                      <a:pt x="1" y="27466"/>
                    </a:lnTo>
                    <a:lnTo>
                      <a:pt x="6572" y="27466"/>
                    </a:lnTo>
                    <a:lnTo>
                      <a:pt x="65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5852220" y="2888176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5868169" y="297024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5852220" y="305174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5868169" y="313377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5852220" y="321527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868169" y="329734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5852220" y="337880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5868169" y="346087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5852220" y="354237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5868169" y="362440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5852220" y="370590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5868169" y="3787972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6053943" y="3061283"/>
                <a:ext cx="152773" cy="281126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7368" extrusionOk="0">
                    <a:moveTo>
                      <a:pt x="4003" y="333"/>
                    </a:moveTo>
                    <a:lnTo>
                      <a:pt x="3999" y="346"/>
                    </a:lnTo>
                    <a:lnTo>
                      <a:pt x="3999" y="346"/>
                    </a:lnTo>
                    <a:lnTo>
                      <a:pt x="4003" y="348"/>
                    </a:lnTo>
                    <a:lnTo>
                      <a:pt x="4003" y="333"/>
                    </a:lnTo>
                    <a:close/>
                    <a:moveTo>
                      <a:pt x="2886" y="1"/>
                    </a:moveTo>
                    <a:cubicBezTo>
                      <a:pt x="2573" y="1"/>
                      <a:pt x="2286" y="197"/>
                      <a:pt x="2181" y="512"/>
                    </a:cubicBezTo>
                    <a:lnTo>
                      <a:pt x="135" y="6411"/>
                    </a:lnTo>
                    <a:cubicBezTo>
                      <a:pt x="1" y="6800"/>
                      <a:pt x="210" y="7233"/>
                      <a:pt x="598" y="7367"/>
                    </a:cubicBezTo>
                    <a:lnTo>
                      <a:pt x="2689" y="1363"/>
                    </a:lnTo>
                    <a:cubicBezTo>
                      <a:pt x="2760" y="1163"/>
                      <a:pt x="2952" y="1037"/>
                      <a:pt x="3154" y="1037"/>
                    </a:cubicBezTo>
                    <a:cubicBezTo>
                      <a:pt x="3208" y="1037"/>
                      <a:pt x="3263" y="1046"/>
                      <a:pt x="3316" y="1065"/>
                    </a:cubicBezTo>
                    <a:lnTo>
                      <a:pt x="3705" y="1199"/>
                    </a:lnTo>
                    <a:lnTo>
                      <a:pt x="3999" y="346"/>
                    </a:lnTo>
                    <a:lnTo>
                      <a:pt x="3999" y="346"/>
                    </a:lnTo>
                    <a:lnTo>
                      <a:pt x="3152" y="49"/>
                    </a:lnTo>
                    <a:cubicBezTo>
                      <a:pt x="3064" y="16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5852220" y="2997603"/>
                <a:ext cx="456486" cy="1084441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28422" extrusionOk="0">
                    <a:moveTo>
                      <a:pt x="9529" y="0"/>
                    </a:moveTo>
                    <a:cubicBezTo>
                      <a:pt x="9455" y="75"/>
                      <a:pt x="9395" y="165"/>
                      <a:pt x="9350" y="269"/>
                    </a:cubicBezTo>
                    <a:lnTo>
                      <a:pt x="9335" y="284"/>
                    </a:lnTo>
                    <a:lnTo>
                      <a:pt x="5661" y="10993"/>
                    </a:lnTo>
                    <a:lnTo>
                      <a:pt x="5631" y="11082"/>
                    </a:lnTo>
                    <a:lnTo>
                      <a:pt x="5348" y="11918"/>
                    </a:lnTo>
                    <a:lnTo>
                      <a:pt x="1" y="27540"/>
                    </a:lnTo>
                    <a:lnTo>
                      <a:pt x="2585" y="28422"/>
                    </a:lnTo>
                    <a:lnTo>
                      <a:pt x="7946" y="12755"/>
                    </a:lnTo>
                    <a:lnTo>
                      <a:pt x="8230" y="11948"/>
                    </a:lnTo>
                    <a:lnTo>
                      <a:pt x="11919" y="1180"/>
                    </a:lnTo>
                    <a:cubicBezTo>
                      <a:pt x="11964" y="1061"/>
                      <a:pt x="11964" y="941"/>
                      <a:pt x="11934" y="822"/>
                    </a:cubicBezTo>
                    <a:lnTo>
                      <a:pt x="95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7"/>
              <p:cNvSpPr/>
              <p:nvPr/>
            </p:nvSpPr>
            <p:spPr>
              <a:xfrm>
                <a:off x="6056232" y="3420430"/>
                <a:ext cx="110001" cy="63261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1658" extrusionOk="0">
                    <a:moveTo>
                      <a:pt x="284" y="0"/>
                    </a:moveTo>
                    <a:lnTo>
                      <a:pt x="1" y="822"/>
                    </a:lnTo>
                    <a:lnTo>
                      <a:pt x="2599" y="1658"/>
                    </a:lnTo>
                    <a:lnTo>
                      <a:pt x="2883" y="866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5852220" y="4047804"/>
                <a:ext cx="98631" cy="10717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809" extrusionOk="0">
                    <a:moveTo>
                      <a:pt x="1" y="0"/>
                    </a:moveTo>
                    <a:lnTo>
                      <a:pt x="344" y="2644"/>
                    </a:lnTo>
                    <a:lnTo>
                      <a:pt x="792" y="2808"/>
                    </a:lnTo>
                    <a:lnTo>
                      <a:pt x="2585" y="8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4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6208392" y="2991651"/>
                <a:ext cx="100309" cy="51013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337" extrusionOk="0">
                    <a:moveTo>
                      <a:pt x="611" y="0"/>
                    </a:moveTo>
                    <a:cubicBezTo>
                      <a:pt x="513" y="0"/>
                      <a:pt x="416" y="23"/>
                      <a:pt x="329" y="67"/>
                    </a:cubicBezTo>
                    <a:cubicBezTo>
                      <a:pt x="284" y="97"/>
                      <a:pt x="239" y="127"/>
                      <a:pt x="194" y="156"/>
                    </a:cubicBezTo>
                    <a:cubicBezTo>
                      <a:pt x="120" y="231"/>
                      <a:pt x="60" y="321"/>
                      <a:pt x="15" y="425"/>
                    </a:cubicBezTo>
                    <a:cubicBezTo>
                      <a:pt x="15" y="425"/>
                      <a:pt x="0" y="440"/>
                      <a:pt x="0" y="440"/>
                    </a:cubicBezTo>
                    <a:lnTo>
                      <a:pt x="2584" y="1336"/>
                    </a:lnTo>
                    <a:cubicBezTo>
                      <a:pt x="2629" y="1217"/>
                      <a:pt x="2629" y="1097"/>
                      <a:pt x="2599" y="978"/>
                    </a:cubicBezTo>
                    <a:cubicBezTo>
                      <a:pt x="2554" y="769"/>
                      <a:pt x="2405" y="590"/>
                      <a:pt x="2181" y="515"/>
                    </a:cubicBezTo>
                    <a:lnTo>
                      <a:pt x="822" y="37"/>
                    </a:lnTo>
                    <a:cubicBezTo>
                      <a:pt x="753" y="12"/>
                      <a:pt x="682" y="0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6242006" y="2968415"/>
                <a:ext cx="51891" cy="51433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348" extrusionOk="0">
                    <a:moveTo>
                      <a:pt x="732" y="0"/>
                    </a:moveTo>
                    <a:cubicBezTo>
                      <a:pt x="502" y="0"/>
                      <a:pt x="294" y="140"/>
                      <a:pt x="224" y="362"/>
                    </a:cubicBezTo>
                    <a:lnTo>
                      <a:pt x="0" y="989"/>
                    </a:lnTo>
                    <a:lnTo>
                      <a:pt x="1046" y="1348"/>
                    </a:lnTo>
                    <a:lnTo>
                      <a:pt x="1255" y="721"/>
                    </a:lnTo>
                    <a:cubicBezTo>
                      <a:pt x="1359" y="437"/>
                      <a:pt x="1210" y="123"/>
                      <a:pt x="926" y="34"/>
                    </a:cubicBezTo>
                    <a:cubicBezTo>
                      <a:pt x="861" y="11"/>
                      <a:pt x="796" y="0"/>
                      <a:pt x="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6208392" y="3008439"/>
                <a:ext cx="98593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97" fill="none" extrusionOk="0">
                    <a:moveTo>
                      <a:pt x="0" y="0"/>
                    </a:moveTo>
                    <a:lnTo>
                      <a:pt x="2584" y="896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7"/>
              <p:cNvSpPr/>
              <p:nvPr/>
            </p:nvSpPr>
            <p:spPr>
              <a:xfrm>
                <a:off x="6245974" y="2995314"/>
                <a:ext cx="39376" cy="1373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60" fill="none" extrusionOk="0">
                    <a:moveTo>
                      <a:pt x="1" y="1"/>
                    </a:moveTo>
                    <a:cubicBezTo>
                      <a:pt x="1" y="1"/>
                      <a:pt x="479" y="299"/>
                      <a:pt x="1031" y="359"/>
                    </a:cubicBez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5852220" y="4047804"/>
                <a:ext cx="98058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897" fill="none" extrusionOk="0">
                    <a:moveTo>
                      <a:pt x="1" y="0"/>
                    </a:moveTo>
                    <a:lnTo>
                      <a:pt x="2570" y="897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5864773" y="4148646"/>
                <a:ext cx="17704" cy="2064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41" extrusionOk="0">
                    <a:moveTo>
                      <a:pt x="0" y="1"/>
                    </a:moveTo>
                    <a:lnTo>
                      <a:pt x="15" y="6"/>
                    </a:lnTo>
                    <a:lnTo>
                      <a:pt x="15" y="6"/>
                    </a:lnTo>
                    <a:lnTo>
                      <a:pt x="15" y="1"/>
                    </a:lnTo>
                    <a:close/>
                    <a:moveTo>
                      <a:pt x="15" y="6"/>
                    </a:moveTo>
                    <a:lnTo>
                      <a:pt x="30" y="464"/>
                    </a:lnTo>
                    <a:cubicBezTo>
                      <a:pt x="30" y="511"/>
                      <a:pt x="66" y="541"/>
                      <a:pt x="104" y="541"/>
                    </a:cubicBezTo>
                    <a:cubicBezTo>
                      <a:pt x="126" y="541"/>
                      <a:pt x="148" y="531"/>
                      <a:pt x="165" y="509"/>
                    </a:cubicBezTo>
                    <a:lnTo>
                      <a:pt x="463" y="165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5622607" y="3953791"/>
                <a:ext cx="117975" cy="85124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231" extrusionOk="0">
                    <a:moveTo>
                      <a:pt x="2778" y="0"/>
                    </a:moveTo>
                    <a:lnTo>
                      <a:pt x="0" y="508"/>
                    </a:lnTo>
                    <a:lnTo>
                      <a:pt x="269" y="1957"/>
                    </a:lnTo>
                    <a:cubicBezTo>
                      <a:pt x="296" y="2117"/>
                      <a:pt x="443" y="2230"/>
                      <a:pt x="613" y="2230"/>
                    </a:cubicBezTo>
                    <a:cubicBezTo>
                      <a:pt x="632" y="2230"/>
                      <a:pt x="652" y="2229"/>
                      <a:pt x="672" y="2226"/>
                    </a:cubicBezTo>
                    <a:lnTo>
                      <a:pt x="2778" y="1822"/>
                    </a:lnTo>
                    <a:cubicBezTo>
                      <a:pt x="2957" y="1792"/>
                      <a:pt x="3092" y="1613"/>
                      <a:pt x="3047" y="1419"/>
                    </a:cubicBez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EC68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>
                <a:off x="5502344" y="3129808"/>
                <a:ext cx="102065" cy="181809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765" extrusionOk="0">
                    <a:moveTo>
                      <a:pt x="494" y="0"/>
                    </a:moveTo>
                    <a:lnTo>
                      <a:pt x="329" y="1449"/>
                    </a:lnTo>
                    <a:lnTo>
                      <a:pt x="1" y="4361"/>
                    </a:lnTo>
                    <a:lnTo>
                      <a:pt x="16" y="4361"/>
                    </a:lnTo>
                    <a:lnTo>
                      <a:pt x="509" y="4765"/>
                    </a:lnTo>
                    <a:lnTo>
                      <a:pt x="882" y="4242"/>
                    </a:lnTo>
                    <a:cubicBezTo>
                      <a:pt x="912" y="4212"/>
                      <a:pt x="942" y="4197"/>
                      <a:pt x="986" y="4182"/>
                    </a:cubicBezTo>
                    <a:cubicBezTo>
                      <a:pt x="1016" y="4182"/>
                      <a:pt x="1061" y="4197"/>
                      <a:pt x="1091" y="4212"/>
                    </a:cubicBezTo>
                    <a:lnTo>
                      <a:pt x="1584" y="4615"/>
                    </a:lnTo>
                    <a:lnTo>
                      <a:pt x="1957" y="4093"/>
                    </a:lnTo>
                    <a:cubicBezTo>
                      <a:pt x="1987" y="4063"/>
                      <a:pt x="2017" y="4048"/>
                      <a:pt x="2062" y="4048"/>
                    </a:cubicBezTo>
                    <a:cubicBezTo>
                      <a:pt x="2071" y="4043"/>
                      <a:pt x="2079" y="4042"/>
                      <a:pt x="2088" y="4042"/>
                    </a:cubicBezTo>
                    <a:cubicBezTo>
                      <a:pt x="2108" y="4042"/>
                      <a:pt x="2126" y="4052"/>
                      <a:pt x="2136" y="4063"/>
                    </a:cubicBezTo>
                    <a:cubicBezTo>
                      <a:pt x="2151" y="4063"/>
                      <a:pt x="2166" y="4078"/>
                      <a:pt x="2166" y="4078"/>
                    </a:cubicBezTo>
                    <a:lnTo>
                      <a:pt x="2674" y="4481"/>
                    </a:lnTo>
                    <a:lnTo>
                      <a:pt x="2659" y="4391"/>
                    </a:lnTo>
                    <a:lnTo>
                      <a:pt x="1196" y="1419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5500627" y="3283990"/>
                <a:ext cx="227976" cy="689194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8063" extrusionOk="0">
                    <a:moveTo>
                      <a:pt x="2133" y="1"/>
                    </a:moveTo>
                    <a:cubicBezTo>
                      <a:pt x="2124" y="1"/>
                      <a:pt x="2116" y="2"/>
                      <a:pt x="2107" y="7"/>
                    </a:cubicBezTo>
                    <a:cubicBezTo>
                      <a:pt x="2062" y="7"/>
                      <a:pt x="2032" y="22"/>
                      <a:pt x="2002" y="66"/>
                    </a:cubicBezTo>
                    <a:lnTo>
                      <a:pt x="1629" y="574"/>
                    </a:lnTo>
                    <a:lnTo>
                      <a:pt x="1136" y="171"/>
                    </a:lnTo>
                    <a:cubicBezTo>
                      <a:pt x="1106" y="156"/>
                      <a:pt x="1061" y="141"/>
                      <a:pt x="1031" y="141"/>
                    </a:cubicBezTo>
                    <a:cubicBezTo>
                      <a:pt x="987" y="156"/>
                      <a:pt x="957" y="171"/>
                      <a:pt x="927" y="201"/>
                    </a:cubicBezTo>
                    <a:lnTo>
                      <a:pt x="554" y="724"/>
                    </a:lnTo>
                    <a:lnTo>
                      <a:pt x="61" y="320"/>
                    </a:lnTo>
                    <a:lnTo>
                      <a:pt x="46" y="320"/>
                    </a:lnTo>
                    <a:lnTo>
                      <a:pt x="16" y="649"/>
                    </a:lnTo>
                    <a:lnTo>
                      <a:pt x="1" y="709"/>
                    </a:lnTo>
                    <a:lnTo>
                      <a:pt x="2973" y="16868"/>
                    </a:lnTo>
                    <a:lnTo>
                      <a:pt x="3197" y="18063"/>
                    </a:lnTo>
                    <a:lnTo>
                      <a:pt x="5975" y="17555"/>
                    </a:lnTo>
                    <a:lnTo>
                      <a:pt x="5751" y="16360"/>
                    </a:lnTo>
                    <a:lnTo>
                      <a:pt x="2779" y="768"/>
                    </a:lnTo>
                    <a:lnTo>
                      <a:pt x="2719" y="440"/>
                    </a:lnTo>
                    <a:lnTo>
                      <a:pt x="2211" y="37"/>
                    </a:lnTo>
                    <a:cubicBezTo>
                      <a:pt x="2211" y="22"/>
                      <a:pt x="2196" y="22"/>
                      <a:pt x="2181" y="22"/>
                    </a:cubicBezTo>
                    <a:cubicBezTo>
                      <a:pt x="2171" y="11"/>
                      <a:pt x="2153" y="1"/>
                      <a:pt x="21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5493225" y="3283990"/>
                <a:ext cx="118013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1068" extrusionOk="0">
                    <a:moveTo>
                      <a:pt x="2327" y="1"/>
                    </a:moveTo>
                    <a:cubicBezTo>
                      <a:pt x="2318" y="1"/>
                      <a:pt x="2310" y="2"/>
                      <a:pt x="2301" y="7"/>
                    </a:cubicBezTo>
                    <a:cubicBezTo>
                      <a:pt x="2256" y="7"/>
                      <a:pt x="2226" y="22"/>
                      <a:pt x="2211" y="52"/>
                    </a:cubicBezTo>
                    <a:lnTo>
                      <a:pt x="1823" y="574"/>
                    </a:lnTo>
                    <a:lnTo>
                      <a:pt x="1330" y="171"/>
                    </a:lnTo>
                    <a:cubicBezTo>
                      <a:pt x="1300" y="156"/>
                      <a:pt x="1255" y="141"/>
                      <a:pt x="1225" y="141"/>
                    </a:cubicBezTo>
                    <a:cubicBezTo>
                      <a:pt x="1181" y="156"/>
                      <a:pt x="1151" y="171"/>
                      <a:pt x="1121" y="201"/>
                    </a:cubicBezTo>
                    <a:lnTo>
                      <a:pt x="748" y="724"/>
                    </a:lnTo>
                    <a:lnTo>
                      <a:pt x="255" y="320"/>
                    </a:lnTo>
                    <a:lnTo>
                      <a:pt x="240" y="320"/>
                    </a:lnTo>
                    <a:cubicBezTo>
                      <a:pt x="212" y="300"/>
                      <a:pt x="178" y="288"/>
                      <a:pt x="145" y="288"/>
                    </a:cubicBezTo>
                    <a:cubicBezTo>
                      <a:pt x="106" y="288"/>
                      <a:pt x="70" y="303"/>
                      <a:pt x="46" y="335"/>
                    </a:cubicBezTo>
                    <a:cubicBezTo>
                      <a:pt x="1" y="395"/>
                      <a:pt x="16" y="485"/>
                      <a:pt x="75" y="544"/>
                    </a:cubicBezTo>
                    <a:lnTo>
                      <a:pt x="210" y="649"/>
                    </a:lnTo>
                    <a:lnTo>
                      <a:pt x="688" y="1037"/>
                    </a:lnTo>
                    <a:cubicBezTo>
                      <a:pt x="718" y="1067"/>
                      <a:pt x="762" y="1067"/>
                      <a:pt x="792" y="1067"/>
                    </a:cubicBezTo>
                    <a:cubicBezTo>
                      <a:pt x="837" y="1067"/>
                      <a:pt x="867" y="1037"/>
                      <a:pt x="897" y="1007"/>
                    </a:cubicBezTo>
                    <a:lnTo>
                      <a:pt x="1270" y="485"/>
                    </a:lnTo>
                    <a:lnTo>
                      <a:pt x="1763" y="888"/>
                    </a:lnTo>
                    <a:cubicBezTo>
                      <a:pt x="1785" y="910"/>
                      <a:pt x="1815" y="924"/>
                      <a:pt x="1841" y="924"/>
                    </a:cubicBezTo>
                    <a:cubicBezTo>
                      <a:pt x="1851" y="924"/>
                      <a:pt x="1860" y="922"/>
                      <a:pt x="1868" y="918"/>
                    </a:cubicBezTo>
                    <a:cubicBezTo>
                      <a:pt x="1912" y="918"/>
                      <a:pt x="1942" y="903"/>
                      <a:pt x="1972" y="858"/>
                    </a:cubicBezTo>
                    <a:lnTo>
                      <a:pt x="2346" y="350"/>
                    </a:lnTo>
                    <a:lnTo>
                      <a:pt x="2838" y="753"/>
                    </a:lnTo>
                    <a:cubicBezTo>
                      <a:pt x="2865" y="771"/>
                      <a:pt x="2891" y="778"/>
                      <a:pt x="2917" y="778"/>
                    </a:cubicBezTo>
                    <a:cubicBezTo>
                      <a:pt x="2936" y="778"/>
                      <a:pt x="2954" y="775"/>
                      <a:pt x="2973" y="768"/>
                    </a:cubicBezTo>
                    <a:cubicBezTo>
                      <a:pt x="3003" y="768"/>
                      <a:pt x="3033" y="753"/>
                      <a:pt x="3048" y="724"/>
                    </a:cubicBezTo>
                    <a:cubicBezTo>
                      <a:pt x="3092" y="664"/>
                      <a:pt x="3077" y="574"/>
                      <a:pt x="3018" y="529"/>
                    </a:cubicBezTo>
                    <a:lnTo>
                      <a:pt x="2913" y="440"/>
                    </a:lnTo>
                    <a:lnTo>
                      <a:pt x="2405" y="37"/>
                    </a:lnTo>
                    <a:cubicBezTo>
                      <a:pt x="2405" y="22"/>
                      <a:pt x="2390" y="22"/>
                      <a:pt x="2390" y="22"/>
                    </a:cubicBezTo>
                    <a:cubicBezTo>
                      <a:pt x="2369" y="11"/>
                      <a:pt x="2348" y="1"/>
                      <a:pt x="2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5514897" y="3129808"/>
                <a:ext cx="3308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450" extrusionOk="0">
                    <a:moveTo>
                      <a:pt x="165" y="0"/>
                    </a:moveTo>
                    <a:lnTo>
                      <a:pt x="0" y="1449"/>
                    </a:lnTo>
                    <a:lnTo>
                      <a:pt x="867" y="141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5561598" y="3306768"/>
                <a:ext cx="123126" cy="61467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6110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7"/>
                    </a:cubicBezTo>
                    <a:cubicBezTo>
                      <a:pt x="61" y="22"/>
                      <a:pt x="1" y="97"/>
                      <a:pt x="16" y="171"/>
                    </a:cubicBezTo>
                    <a:lnTo>
                      <a:pt x="2928" y="15987"/>
                    </a:lnTo>
                    <a:cubicBezTo>
                      <a:pt x="2942" y="16054"/>
                      <a:pt x="3003" y="16109"/>
                      <a:pt x="3069" y="16109"/>
                    </a:cubicBezTo>
                    <a:cubicBezTo>
                      <a:pt x="3077" y="16109"/>
                      <a:pt x="3085" y="16108"/>
                      <a:pt x="3093" y="16107"/>
                    </a:cubicBezTo>
                    <a:cubicBezTo>
                      <a:pt x="3167" y="16092"/>
                      <a:pt x="3227" y="16017"/>
                      <a:pt x="3212" y="15943"/>
                    </a:cubicBezTo>
                    <a:lnTo>
                      <a:pt x="300" y="112"/>
                    </a:lnTo>
                    <a:cubicBezTo>
                      <a:pt x="285" y="67"/>
                      <a:pt x="255" y="37"/>
                      <a:pt x="225" y="22"/>
                    </a:cubicBezTo>
                    <a:cubicBezTo>
                      <a:pt x="204" y="11"/>
                      <a:pt x="18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5517186" y="3313865"/>
                <a:ext cx="129956" cy="628069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6461" extrusionOk="0">
                    <a:moveTo>
                      <a:pt x="134" y="0"/>
                    </a:moveTo>
                    <a:cubicBezTo>
                      <a:pt x="60" y="15"/>
                      <a:pt x="0" y="90"/>
                      <a:pt x="15" y="165"/>
                    </a:cubicBezTo>
                    <a:lnTo>
                      <a:pt x="3121" y="16339"/>
                    </a:lnTo>
                    <a:cubicBezTo>
                      <a:pt x="3135" y="16406"/>
                      <a:pt x="3196" y="16461"/>
                      <a:pt x="3262" y="16461"/>
                    </a:cubicBezTo>
                    <a:cubicBezTo>
                      <a:pt x="3270" y="16461"/>
                      <a:pt x="3278" y="16460"/>
                      <a:pt x="3286" y="16459"/>
                    </a:cubicBezTo>
                    <a:cubicBezTo>
                      <a:pt x="3360" y="16444"/>
                      <a:pt x="3405" y="16369"/>
                      <a:pt x="3405" y="16294"/>
                    </a:cubicBezTo>
                    <a:lnTo>
                      <a:pt x="299" y="120"/>
                    </a:lnTo>
                    <a:cubicBezTo>
                      <a:pt x="284" y="75"/>
                      <a:pt x="269" y="30"/>
                      <a:pt x="224" y="15"/>
                    </a:cubicBezTo>
                    <a:cubicBezTo>
                      <a:pt x="194" y="0"/>
                      <a:pt x="164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5595250" y="3906327"/>
                <a:ext cx="155596" cy="68183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1787" extrusionOk="0">
                    <a:moveTo>
                      <a:pt x="3568" y="0"/>
                    </a:moveTo>
                    <a:cubicBezTo>
                      <a:pt x="3549" y="0"/>
                      <a:pt x="3529" y="2"/>
                      <a:pt x="3510" y="5"/>
                    </a:cubicBezTo>
                    <a:lnTo>
                      <a:pt x="3271" y="49"/>
                    </a:lnTo>
                    <a:lnTo>
                      <a:pt x="493" y="557"/>
                    </a:lnTo>
                    <a:lnTo>
                      <a:pt x="344" y="587"/>
                    </a:lnTo>
                    <a:cubicBezTo>
                      <a:pt x="135" y="617"/>
                      <a:pt x="0" y="826"/>
                      <a:pt x="30" y="1035"/>
                    </a:cubicBezTo>
                    <a:lnTo>
                      <a:pt x="105" y="1468"/>
                    </a:lnTo>
                    <a:cubicBezTo>
                      <a:pt x="145" y="1658"/>
                      <a:pt x="309" y="1786"/>
                      <a:pt x="495" y="1786"/>
                    </a:cubicBezTo>
                    <a:cubicBezTo>
                      <a:pt x="514" y="1786"/>
                      <a:pt x="533" y="1785"/>
                      <a:pt x="553" y="1782"/>
                    </a:cubicBezTo>
                    <a:lnTo>
                      <a:pt x="717" y="1752"/>
                    </a:lnTo>
                    <a:lnTo>
                      <a:pt x="3495" y="1244"/>
                    </a:lnTo>
                    <a:lnTo>
                      <a:pt x="3719" y="1199"/>
                    </a:lnTo>
                    <a:cubicBezTo>
                      <a:pt x="3928" y="1170"/>
                      <a:pt x="4077" y="960"/>
                      <a:pt x="4033" y="751"/>
                    </a:cubicBezTo>
                    <a:lnTo>
                      <a:pt x="3958" y="318"/>
                    </a:lnTo>
                    <a:cubicBezTo>
                      <a:pt x="3917" y="129"/>
                      <a:pt x="3754" y="0"/>
                      <a:pt x="3568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5441945" y="3604487"/>
                <a:ext cx="731164" cy="72952"/>
              </a:xfrm>
              <a:custGeom>
                <a:avLst/>
                <a:gdLst/>
                <a:ahLst/>
                <a:cxnLst/>
                <a:rect l="l" t="t" r="r" b="b"/>
                <a:pathLst>
                  <a:path w="19163" h="1912" fill="none" extrusionOk="0">
                    <a:moveTo>
                      <a:pt x="19162" y="60"/>
                    </a:moveTo>
                    <a:cubicBezTo>
                      <a:pt x="19162" y="60"/>
                      <a:pt x="19162" y="60"/>
                      <a:pt x="19162" y="75"/>
                    </a:cubicBezTo>
                    <a:cubicBezTo>
                      <a:pt x="18669" y="1105"/>
                      <a:pt x="14562" y="1912"/>
                      <a:pt x="9589" y="1912"/>
                    </a:cubicBezTo>
                    <a:cubicBezTo>
                      <a:pt x="4601" y="1912"/>
                      <a:pt x="344" y="1075"/>
                      <a:pt x="1" y="0"/>
                    </a:cubicBez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5441373" y="3604487"/>
                <a:ext cx="731737" cy="843378"/>
              </a:xfrm>
              <a:custGeom>
                <a:avLst/>
                <a:gdLst/>
                <a:ahLst/>
                <a:cxnLst/>
                <a:rect l="l" t="t" r="r" b="b"/>
                <a:pathLst>
                  <a:path w="19178" h="22104" extrusionOk="0">
                    <a:moveTo>
                      <a:pt x="1" y="0"/>
                    </a:moveTo>
                    <a:lnTo>
                      <a:pt x="1599" y="22104"/>
                    </a:lnTo>
                    <a:lnTo>
                      <a:pt x="16265" y="22104"/>
                    </a:lnTo>
                    <a:lnTo>
                      <a:pt x="19177" y="75"/>
                    </a:lnTo>
                    <a:lnTo>
                      <a:pt x="19177" y="75"/>
                    </a:lnTo>
                    <a:cubicBezTo>
                      <a:pt x="18684" y="1105"/>
                      <a:pt x="14682" y="1912"/>
                      <a:pt x="9604" y="1912"/>
                    </a:cubicBezTo>
                    <a:cubicBezTo>
                      <a:pt x="4511" y="1912"/>
                      <a:pt x="359" y="107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27"/>
            <p:cNvSpPr/>
            <p:nvPr/>
          </p:nvSpPr>
          <p:spPr>
            <a:xfrm rot="405879">
              <a:off x="7763983" y="3643019"/>
              <a:ext cx="367919" cy="387762"/>
            </a:xfrm>
            <a:custGeom>
              <a:avLst/>
              <a:gdLst/>
              <a:ahLst/>
              <a:cxnLst/>
              <a:rect l="l" t="t" r="r" b="b"/>
              <a:pathLst>
                <a:path w="9679" h="10201" fill="none" extrusionOk="0">
                  <a:moveTo>
                    <a:pt x="1255" y="1837"/>
                  </a:moveTo>
                  <a:cubicBezTo>
                    <a:pt x="255" y="2584"/>
                    <a:pt x="1" y="4152"/>
                    <a:pt x="703" y="5183"/>
                  </a:cubicBezTo>
                  <a:cubicBezTo>
                    <a:pt x="1330" y="6079"/>
                    <a:pt x="2525" y="6512"/>
                    <a:pt x="2928" y="7527"/>
                  </a:cubicBezTo>
                  <a:cubicBezTo>
                    <a:pt x="3197" y="8170"/>
                    <a:pt x="3092" y="8946"/>
                    <a:pt x="3481" y="9514"/>
                  </a:cubicBezTo>
                  <a:cubicBezTo>
                    <a:pt x="3824" y="9992"/>
                    <a:pt x="4466" y="10201"/>
                    <a:pt x="5034" y="10096"/>
                  </a:cubicBezTo>
                  <a:cubicBezTo>
                    <a:pt x="5616" y="9992"/>
                    <a:pt x="6109" y="9618"/>
                    <a:pt x="6468" y="9155"/>
                  </a:cubicBezTo>
                  <a:cubicBezTo>
                    <a:pt x="7573" y="7647"/>
                    <a:pt x="7110" y="5556"/>
                    <a:pt x="7453" y="3719"/>
                  </a:cubicBezTo>
                  <a:cubicBezTo>
                    <a:pt x="7707" y="2270"/>
                    <a:pt x="8529" y="911"/>
                    <a:pt x="9679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7491325" y="4020828"/>
              <a:ext cx="472748" cy="583169"/>
            </a:xfrm>
            <a:custGeom>
              <a:avLst/>
              <a:gdLst/>
              <a:ahLst/>
              <a:cxnLst/>
              <a:rect l="l" t="t" r="r" b="b"/>
              <a:pathLst>
                <a:path w="10425" h="12860" fill="none" extrusionOk="0">
                  <a:moveTo>
                    <a:pt x="523" y="12307"/>
                  </a:moveTo>
                  <a:cubicBezTo>
                    <a:pt x="0" y="11605"/>
                    <a:pt x="75" y="10604"/>
                    <a:pt x="448" y="9813"/>
                  </a:cubicBezTo>
                  <a:cubicBezTo>
                    <a:pt x="822" y="9021"/>
                    <a:pt x="1449" y="8379"/>
                    <a:pt x="2016" y="7707"/>
                  </a:cubicBezTo>
                  <a:cubicBezTo>
                    <a:pt x="2584" y="7035"/>
                    <a:pt x="3107" y="6288"/>
                    <a:pt x="3241" y="5422"/>
                  </a:cubicBezTo>
                  <a:cubicBezTo>
                    <a:pt x="3346" y="4660"/>
                    <a:pt x="3122" y="3883"/>
                    <a:pt x="3017" y="3122"/>
                  </a:cubicBezTo>
                  <a:cubicBezTo>
                    <a:pt x="2898" y="2360"/>
                    <a:pt x="2913" y="1509"/>
                    <a:pt x="3405" y="911"/>
                  </a:cubicBezTo>
                  <a:cubicBezTo>
                    <a:pt x="4152" y="0"/>
                    <a:pt x="5720" y="179"/>
                    <a:pt x="6557" y="1016"/>
                  </a:cubicBezTo>
                  <a:cubicBezTo>
                    <a:pt x="7393" y="1852"/>
                    <a:pt x="7677" y="3092"/>
                    <a:pt x="7796" y="4257"/>
                  </a:cubicBezTo>
                  <a:cubicBezTo>
                    <a:pt x="7946" y="5810"/>
                    <a:pt x="7871" y="7378"/>
                    <a:pt x="8155" y="8916"/>
                  </a:cubicBezTo>
                  <a:cubicBezTo>
                    <a:pt x="8438" y="10455"/>
                    <a:pt x="9125" y="11993"/>
                    <a:pt x="10425" y="12859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433640">
              <a:off x="7944744" y="3998366"/>
              <a:ext cx="243475" cy="459674"/>
            </a:xfrm>
            <a:custGeom>
              <a:avLst/>
              <a:gdLst/>
              <a:ahLst/>
              <a:cxnLst/>
              <a:rect l="l" t="t" r="r" b="b"/>
              <a:pathLst>
                <a:path w="6677" h="12606" fill="none" extrusionOk="0">
                  <a:moveTo>
                    <a:pt x="6677" y="30"/>
                  </a:moveTo>
                  <a:cubicBezTo>
                    <a:pt x="5676" y="15"/>
                    <a:pt x="4660" y="0"/>
                    <a:pt x="3719" y="344"/>
                  </a:cubicBezTo>
                  <a:cubicBezTo>
                    <a:pt x="2779" y="672"/>
                    <a:pt x="1942" y="1449"/>
                    <a:pt x="1808" y="2435"/>
                  </a:cubicBezTo>
                  <a:cubicBezTo>
                    <a:pt x="1733" y="2987"/>
                    <a:pt x="1882" y="3585"/>
                    <a:pt x="1614" y="4063"/>
                  </a:cubicBezTo>
                  <a:cubicBezTo>
                    <a:pt x="1255" y="4705"/>
                    <a:pt x="269" y="4914"/>
                    <a:pt x="105" y="5646"/>
                  </a:cubicBezTo>
                  <a:cubicBezTo>
                    <a:pt x="1" y="6168"/>
                    <a:pt x="404" y="6661"/>
                    <a:pt x="852" y="6945"/>
                  </a:cubicBezTo>
                  <a:cubicBezTo>
                    <a:pt x="1300" y="7229"/>
                    <a:pt x="1838" y="7408"/>
                    <a:pt x="2196" y="7796"/>
                  </a:cubicBezTo>
                  <a:cubicBezTo>
                    <a:pt x="3152" y="8812"/>
                    <a:pt x="2554" y="10604"/>
                    <a:pt x="3376" y="11739"/>
                  </a:cubicBezTo>
                  <a:cubicBezTo>
                    <a:pt x="3794" y="12322"/>
                    <a:pt x="4586" y="12605"/>
                    <a:pt x="5288" y="12426"/>
                  </a:cubicBezTo>
                  <a:cubicBezTo>
                    <a:pt x="5975" y="12247"/>
                    <a:pt x="6542" y="11635"/>
                    <a:pt x="6647" y="10918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491325" y="3818738"/>
              <a:ext cx="147900" cy="1479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3" name="Picture 2" descr="A yellow and blue logo&#10;&#10;Description automatically generated">
            <a:extLst>
              <a:ext uri="{FF2B5EF4-FFF2-40B4-BE49-F238E27FC236}">
                <a16:creationId xmlns:a16="http://schemas.microsoft.com/office/drawing/2014/main" id="{85EDA072-26CA-5C77-D58B-A0727958D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4" name="Google Shape;155;p27">
            <a:extLst>
              <a:ext uri="{FF2B5EF4-FFF2-40B4-BE49-F238E27FC236}">
                <a16:creationId xmlns:a16="http://schemas.microsoft.com/office/drawing/2014/main" id="{65620F22-179B-53D1-4BCD-855F256B39D5}"/>
              </a:ext>
            </a:extLst>
          </p:cNvPr>
          <p:cNvSpPr txBox="1">
            <a:spLocks/>
          </p:cNvSpPr>
          <p:nvPr/>
        </p:nvSpPr>
        <p:spPr>
          <a:xfrm>
            <a:off x="641209" y="349289"/>
            <a:ext cx="4287630" cy="6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5" name="Google Shape;155;p27">
            <a:extLst>
              <a:ext uri="{FF2B5EF4-FFF2-40B4-BE49-F238E27FC236}">
                <a16:creationId xmlns:a16="http://schemas.microsoft.com/office/drawing/2014/main" id="{44D4853D-4417-BC64-571A-0408AEF32716}"/>
              </a:ext>
            </a:extLst>
          </p:cNvPr>
          <p:cNvSpPr txBox="1">
            <a:spLocks/>
          </p:cNvSpPr>
          <p:nvPr/>
        </p:nvSpPr>
        <p:spPr>
          <a:xfrm>
            <a:off x="580675" y="2471920"/>
            <a:ext cx="2957835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Mata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Kuliah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Analisis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Google Shape;155;p27">
            <a:extLst>
              <a:ext uri="{FF2B5EF4-FFF2-40B4-BE49-F238E27FC236}">
                <a16:creationId xmlns:a16="http://schemas.microsoft.com/office/drawing/2014/main" id="{B6F81974-2BC6-1F50-D61C-DB1558B9562D}"/>
              </a:ext>
            </a:extLst>
          </p:cNvPr>
          <p:cNvSpPr txBox="1">
            <a:spLocks/>
          </p:cNvSpPr>
          <p:nvPr/>
        </p:nvSpPr>
        <p:spPr>
          <a:xfrm>
            <a:off x="580675" y="3500799"/>
            <a:ext cx="2957835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Nama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Kelompok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1. Raden Gumilar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Riyansyah</a:t>
            </a:r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2.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Syahrul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Kahfi</a:t>
            </a:r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3. Aris </a:t>
            </a:r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cahya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maulana</a:t>
            </a:r>
          </a:p>
          <a:p>
            <a:endParaRPr lang="en-US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sz="1200" dirty="0" err="1">
                <a:solidFill>
                  <a:schemeClr val="bg1">
                    <a:lumMod val="10000"/>
                  </a:schemeClr>
                </a:solidFill>
              </a:rPr>
              <a:t>Kelas</a:t>
            </a:r>
            <a:r>
              <a:rPr lang="en-US" sz="1200" dirty="0">
                <a:solidFill>
                  <a:schemeClr val="bg1">
                    <a:lumMod val="10000"/>
                  </a:schemeClr>
                </a:solidFill>
              </a:rPr>
              <a:t> : TI 01MKME001 REGULAR C</a:t>
            </a:r>
          </a:p>
          <a:p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B30278EA-A005-61F8-DD99-AA78931A0AED}"/>
              </a:ext>
            </a:extLst>
          </p:cNvPr>
          <p:cNvSpPr txBox="1">
            <a:spLocks/>
          </p:cNvSpPr>
          <p:nvPr/>
        </p:nvSpPr>
        <p:spPr>
          <a:xfrm>
            <a:off x="3914889" y="2473526"/>
            <a:ext cx="4155144" cy="3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sv-SE" sz="1200" dirty="0">
                <a:solidFill>
                  <a:schemeClr val="bg1">
                    <a:lumMod val="10000"/>
                  </a:schemeClr>
                </a:solidFill>
              </a:rPr>
              <a:t>Dosen Pengampu : Dr. Achmad Hindasyah, M.Si</a:t>
            </a:r>
            <a:endParaRPr lang="en-ID" sz="12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 rot="10800000">
            <a:off x="7392574" y="-350698"/>
            <a:ext cx="2420497" cy="1277990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8"/>
          <p:cNvSpPr/>
          <p:nvPr/>
        </p:nvSpPr>
        <p:spPr>
          <a:xfrm>
            <a:off x="8666436" y="2752675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7601500" y="3554562"/>
            <a:ext cx="664502" cy="492735"/>
            <a:chOff x="7601500" y="3554562"/>
            <a:chExt cx="664502" cy="492735"/>
          </a:xfrm>
        </p:grpSpPr>
        <p:sp>
          <p:nvSpPr>
            <p:cNvPr id="233" name="Google Shape;233;p28"/>
            <p:cNvSpPr/>
            <p:nvPr/>
          </p:nvSpPr>
          <p:spPr>
            <a:xfrm rot="10800000" flipH="1">
              <a:off x="7601500" y="3554562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819625" y="381900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40;p29">
            <a:extLst>
              <a:ext uri="{FF2B5EF4-FFF2-40B4-BE49-F238E27FC236}">
                <a16:creationId xmlns:a16="http://schemas.microsoft.com/office/drawing/2014/main" id="{5FB5636A-7A1B-CF45-A06C-AC4B83E2EF37}"/>
              </a:ext>
            </a:extLst>
          </p:cNvPr>
          <p:cNvSpPr txBox="1">
            <a:spLocks/>
          </p:cNvSpPr>
          <p:nvPr/>
        </p:nvSpPr>
        <p:spPr>
          <a:xfrm>
            <a:off x="346755" y="1794498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7" name="Google Shape;241;p29">
            <a:extLst>
              <a:ext uri="{FF2B5EF4-FFF2-40B4-BE49-F238E27FC236}">
                <a16:creationId xmlns:a16="http://schemas.microsoft.com/office/drawing/2014/main" id="{909CF4B4-F576-6383-E3E8-BC3EEEF05E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5616" y="2205903"/>
            <a:ext cx="2448484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/>
              <a:t>ALGORITMA KRUSKAL’S</a:t>
            </a:r>
          </a:p>
        </p:txBody>
      </p:sp>
      <p:sp>
        <p:nvSpPr>
          <p:cNvPr id="12" name="Google Shape;155;p27">
            <a:extLst>
              <a:ext uri="{FF2B5EF4-FFF2-40B4-BE49-F238E27FC236}">
                <a16:creationId xmlns:a16="http://schemas.microsoft.com/office/drawing/2014/main" id="{5EBAE717-E1E3-ACE5-243E-A1D1EB21850D}"/>
              </a:ext>
            </a:extLst>
          </p:cNvPr>
          <p:cNvSpPr txBox="1">
            <a:spLocks/>
          </p:cNvSpPr>
          <p:nvPr/>
        </p:nvSpPr>
        <p:spPr>
          <a:xfrm>
            <a:off x="293290" y="1020259"/>
            <a:ext cx="7595854" cy="2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2400" dirty="0" err="1"/>
              <a:t>Algoritma</a:t>
            </a:r>
            <a:r>
              <a:rPr lang="en-ID" sz="2400" dirty="0"/>
              <a:t> Greedy: </a:t>
            </a:r>
            <a:r>
              <a:rPr lang="en-ID" sz="2400" dirty="0" err="1">
                <a:solidFill>
                  <a:schemeClr val="dk2"/>
                </a:solidFill>
              </a:rPr>
              <a:t>Pelacakan</a:t>
            </a:r>
            <a:r>
              <a:rPr lang="en-ID" sz="2400" dirty="0">
                <a:solidFill>
                  <a:schemeClr val="dk2"/>
                </a:solidFill>
              </a:rPr>
              <a:t> Jalur </a:t>
            </a:r>
            <a:r>
              <a:rPr lang="en-ID" sz="2400" dirty="0" err="1">
                <a:solidFill>
                  <a:schemeClr val="dk2"/>
                </a:solidFill>
              </a:rPr>
              <a:t>Terpendek</a:t>
            </a:r>
            <a:endParaRPr lang="en-ID" sz="2400" dirty="0">
              <a:solidFill>
                <a:schemeClr val="dk2"/>
              </a:solidFill>
            </a:endParaRPr>
          </a:p>
        </p:txBody>
      </p: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E203EB64-C58E-90B7-2712-F309D22D4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1565A21E-2569-7736-457F-D08E27068C56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5" name="Google Shape;240;p29">
            <a:extLst>
              <a:ext uri="{FF2B5EF4-FFF2-40B4-BE49-F238E27FC236}">
                <a16:creationId xmlns:a16="http://schemas.microsoft.com/office/drawing/2014/main" id="{85E00438-48F7-10E3-5775-932D1B641651}"/>
              </a:ext>
            </a:extLst>
          </p:cNvPr>
          <p:cNvSpPr txBox="1">
            <a:spLocks/>
          </p:cNvSpPr>
          <p:nvPr/>
        </p:nvSpPr>
        <p:spPr>
          <a:xfrm>
            <a:off x="4937700" y="1794498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6" name="Google Shape;241;p29">
            <a:extLst>
              <a:ext uri="{FF2B5EF4-FFF2-40B4-BE49-F238E27FC236}">
                <a16:creationId xmlns:a16="http://schemas.microsoft.com/office/drawing/2014/main" id="{CE8F121D-C7E4-FDBA-F8AB-60540C881448}"/>
              </a:ext>
            </a:extLst>
          </p:cNvPr>
          <p:cNvSpPr txBox="1">
            <a:spLocks/>
          </p:cNvSpPr>
          <p:nvPr/>
        </p:nvSpPr>
        <p:spPr>
          <a:xfrm>
            <a:off x="4946561" y="2205903"/>
            <a:ext cx="2050398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ID" b="1" dirty="0"/>
              <a:t>ALGORITMA PRIM’S</a:t>
            </a:r>
          </a:p>
        </p:txBody>
      </p:sp>
      <p:sp>
        <p:nvSpPr>
          <p:cNvPr id="17" name="Google Shape;240;p29">
            <a:extLst>
              <a:ext uri="{FF2B5EF4-FFF2-40B4-BE49-F238E27FC236}">
                <a16:creationId xmlns:a16="http://schemas.microsoft.com/office/drawing/2014/main" id="{8B97CDDD-CA9E-1D9A-484E-497B98E1344D}"/>
              </a:ext>
            </a:extLst>
          </p:cNvPr>
          <p:cNvSpPr txBox="1">
            <a:spLocks/>
          </p:cNvSpPr>
          <p:nvPr/>
        </p:nvSpPr>
        <p:spPr>
          <a:xfrm>
            <a:off x="355616" y="2927007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000" b="1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8" name="Google Shape;241;p29">
            <a:extLst>
              <a:ext uri="{FF2B5EF4-FFF2-40B4-BE49-F238E27FC236}">
                <a16:creationId xmlns:a16="http://schemas.microsoft.com/office/drawing/2014/main" id="{531240E3-33B0-9F0C-AF53-F1549520C9ED}"/>
              </a:ext>
            </a:extLst>
          </p:cNvPr>
          <p:cNvSpPr txBox="1">
            <a:spLocks/>
          </p:cNvSpPr>
          <p:nvPr/>
        </p:nvSpPr>
        <p:spPr>
          <a:xfrm>
            <a:off x="364476" y="3338412"/>
            <a:ext cx="2439624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buFont typeface="Albert Sans"/>
              <a:buNone/>
            </a:pPr>
            <a:r>
              <a:rPr lang="en-ID" b="1" dirty="0"/>
              <a:t>ALGORITMA DIJKSTRA’S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668573" y="10539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Table Of Contents </a:t>
            </a:r>
            <a:r>
              <a:rPr lang="en-US" sz="2400" b="1" dirty="0" err="1"/>
              <a:t>Algoritma</a:t>
            </a:r>
            <a:r>
              <a:rPr lang="en-US" sz="2400" b="1" dirty="0"/>
              <a:t> Kruskal’s</a:t>
            </a:r>
            <a:endParaRPr lang="en-US" sz="2400" dirty="0"/>
          </a:p>
        </p:txBody>
      </p:sp>
      <p:sp>
        <p:nvSpPr>
          <p:cNvPr id="240" name="Google Shape;240;p29"/>
          <p:cNvSpPr txBox="1">
            <a:spLocks noGrp="1"/>
          </p:cNvSpPr>
          <p:nvPr>
            <p:ph type="title" idx="2"/>
          </p:nvPr>
        </p:nvSpPr>
        <p:spPr>
          <a:xfrm>
            <a:off x="720000" y="1986229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1"/>
          </p:nvPr>
        </p:nvSpPr>
        <p:spPr>
          <a:xfrm>
            <a:off x="720000" y="2433829"/>
            <a:ext cx="2886900" cy="299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Definisi Algoritma Kruskal’s</a:t>
            </a:r>
            <a:endParaRPr sz="1600" dirty="0"/>
          </a:p>
        </p:txBody>
      </p:sp>
      <p:sp>
        <p:nvSpPr>
          <p:cNvPr id="242" name="Google Shape;242;p29"/>
          <p:cNvSpPr txBox="1">
            <a:spLocks noGrp="1"/>
          </p:cNvSpPr>
          <p:nvPr>
            <p:ph type="title" idx="4"/>
          </p:nvPr>
        </p:nvSpPr>
        <p:spPr>
          <a:xfrm>
            <a:off x="4099746" y="1986229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title" idx="3"/>
          </p:nvPr>
        </p:nvSpPr>
        <p:spPr>
          <a:xfrm>
            <a:off x="720000" y="3295075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 idx="5"/>
          </p:nvPr>
        </p:nvSpPr>
        <p:spPr>
          <a:xfrm>
            <a:off x="4099746" y="3295075"/>
            <a:ext cx="92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8" name="Google Shape;248;p29"/>
          <p:cNvSpPr/>
          <p:nvPr/>
        </p:nvSpPr>
        <p:spPr>
          <a:xfrm rot="-1084991">
            <a:off x="7652135" y="4505114"/>
            <a:ext cx="448867" cy="2769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+8</a:t>
            </a:r>
          </a:p>
        </p:txBody>
      </p:sp>
      <p:sp>
        <p:nvSpPr>
          <p:cNvPr id="249" name="Google Shape;249;p29"/>
          <p:cNvSpPr/>
          <p:nvPr/>
        </p:nvSpPr>
        <p:spPr>
          <a:xfrm rot="10800000" flipH="1">
            <a:off x="7440450" y="806924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8316650" y="4016958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374325" y="4851796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6" name="Google Shape;241;p29">
            <a:extLst>
              <a:ext uri="{FF2B5EF4-FFF2-40B4-BE49-F238E27FC236}">
                <a16:creationId xmlns:a16="http://schemas.microsoft.com/office/drawing/2014/main" id="{93A9E0FD-7600-66B3-007B-26EB8BD6B5A1}"/>
              </a:ext>
            </a:extLst>
          </p:cNvPr>
          <p:cNvSpPr txBox="1">
            <a:spLocks/>
          </p:cNvSpPr>
          <p:nvPr/>
        </p:nvSpPr>
        <p:spPr>
          <a:xfrm>
            <a:off x="4099745" y="2433829"/>
            <a:ext cx="2977561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/>
              <a:t>Sejarah </a:t>
            </a:r>
            <a:r>
              <a:rPr lang="en-ID" sz="1600" dirty="0" err="1"/>
              <a:t>Algoritma</a:t>
            </a:r>
            <a:r>
              <a:rPr lang="en-ID" sz="1600" dirty="0"/>
              <a:t> Kruskal’s</a:t>
            </a:r>
          </a:p>
        </p:txBody>
      </p:sp>
      <p:sp>
        <p:nvSpPr>
          <p:cNvPr id="7" name="Google Shape;241;p29">
            <a:extLst>
              <a:ext uri="{FF2B5EF4-FFF2-40B4-BE49-F238E27FC236}">
                <a16:creationId xmlns:a16="http://schemas.microsoft.com/office/drawing/2014/main" id="{4D7B6BF1-D07C-9769-4AB9-D3A5FA7036A2}"/>
              </a:ext>
            </a:extLst>
          </p:cNvPr>
          <p:cNvSpPr txBox="1">
            <a:spLocks/>
          </p:cNvSpPr>
          <p:nvPr/>
        </p:nvSpPr>
        <p:spPr>
          <a:xfrm>
            <a:off x="668573" y="3742675"/>
            <a:ext cx="3167447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 err="1"/>
              <a:t>Tahapan</a:t>
            </a:r>
            <a:r>
              <a:rPr lang="en-ID" sz="1600" dirty="0"/>
              <a:t> </a:t>
            </a:r>
            <a:r>
              <a:rPr lang="en-ID" sz="1600" dirty="0" err="1"/>
              <a:t>Algoritma</a:t>
            </a:r>
            <a:r>
              <a:rPr lang="en-ID" sz="1600" dirty="0"/>
              <a:t> Kruskal’s</a:t>
            </a:r>
          </a:p>
        </p:txBody>
      </p:sp>
      <p:sp>
        <p:nvSpPr>
          <p:cNvPr id="12" name="Google Shape;241;p29">
            <a:extLst>
              <a:ext uri="{FF2B5EF4-FFF2-40B4-BE49-F238E27FC236}">
                <a16:creationId xmlns:a16="http://schemas.microsoft.com/office/drawing/2014/main" id="{D152AB70-A172-AB21-333C-2CA180D2FA9F}"/>
              </a:ext>
            </a:extLst>
          </p:cNvPr>
          <p:cNvSpPr txBox="1">
            <a:spLocks/>
          </p:cNvSpPr>
          <p:nvPr/>
        </p:nvSpPr>
        <p:spPr>
          <a:xfrm>
            <a:off x="4099745" y="3742675"/>
            <a:ext cx="3520497" cy="29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000" b="1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ID" sz="1600" dirty="0" err="1"/>
              <a:t>Implementasi</a:t>
            </a:r>
            <a:r>
              <a:rPr lang="en-ID" sz="1600" dirty="0"/>
              <a:t> </a:t>
            </a:r>
            <a:r>
              <a:rPr lang="en-ID" sz="1600" dirty="0" err="1"/>
              <a:t>Algoritma</a:t>
            </a:r>
            <a:r>
              <a:rPr lang="en-ID" sz="1600" dirty="0"/>
              <a:t> Kruskal’s</a:t>
            </a:r>
          </a:p>
        </p:txBody>
      </p:sp>
      <p:pic>
        <p:nvPicPr>
          <p:cNvPr id="13" name="Picture 12" descr="A yellow and blue logo&#10;&#10;Description automatically generated">
            <a:extLst>
              <a:ext uri="{FF2B5EF4-FFF2-40B4-BE49-F238E27FC236}">
                <a16:creationId xmlns:a16="http://schemas.microsoft.com/office/drawing/2014/main" id="{A20A121A-6358-F933-DC87-87605CF0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14" name="Google Shape;155;p27">
            <a:extLst>
              <a:ext uri="{FF2B5EF4-FFF2-40B4-BE49-F238E27FC236}">
                <a16:creationId xmlns:a16="http://schemas.microsoft.com/office/drawing/2014/main" id="{09EF6D32-18B3-AEB1-CCCF-733409AE3E07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2" y="2147732"/>
            <a:ext cx="7366450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dirty="0" err="1"/>
              <a:t>Algoritma</a:t>
            </a:r>
            <a:r>
              <a:rPr lang="en-ID" sz="5400" dirty="0"/>
              <a:t> Kruskal’s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935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bg2"/>
                </a:solidFill>
              </a:rPr>
              <a:t>Definisi</a:t>
            </a:r>
            <a:r>
              <a:rPr lang="en-ID" sz="2400" dirty="0">
                <a:solidFill>
                  <a:schemeClr val="bg2"/>
                </a:solidFill>
              </a:rPr>
              <a:t> </a:t>
            </a:r>
            <a:r>
              <a:rPr lang="en-ID" sz="2400" dirty="0" err="1">
                <a:solidFill>
                  <a:schemeClr val="bg2"/>
                </a:solidFill>
              </a:rPr>
              <a:t>Algoritma</a:t>
            </a:r>
            <a:r>
              <a:rPr lang="en-ID" sz="2400" dirty="0">
                <a:solidFill>
                  <a:schemeClr val="bg2"/>
                </a:solidFill>
              </a:rPr>
              <a:t> Kruskal’s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314247"/>
            <a:ext cx="7970517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Kruskal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greedy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digunakan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menemukan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Minimum Spanning Tree (MST)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berbobot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. MST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subgraf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terhubung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tidak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mengandung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siklus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mencakup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semua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sementara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memiliki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bobot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minimum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memungkinkan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ini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ditemukan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oleh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matematikawan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Amerika Bernard Kruskal pada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tahun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1956. Kruskal's algorithm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relatif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mudah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dipahami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diimplementasikan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, dan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memiliki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kompleksitas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waktu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efisien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,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yakni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O(E log E), di mana E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jumlah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tepi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1063505" y="4068397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649961" y="3994377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34114"/>
            <a:ext cx="3464869" cy="416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bg2"/>
                </a:solidFill>
              </a:rPr>
              <a:t>Sejarah </a:t>
            </a:r>
            <a:r>
              <a:rPr lang="en-ID" sz="1800" dirty="0" err="1">
                <a:solidFill>
                  <a:schemeClr val="bg2"/>
                </a:solidFill>
              </a:rPr>
              <a:t>Algoritma</a:t>
            </a:r>
            <a:r>
              <a:rPr lang="en-ID" sz="1800" dirty="0">
                <a:solidFill>
                  <a:schemeClr val="bg2"/>
                </a:solidFill>
              </a:rPr>
              <a:t> Kruskal’s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076355"/>
            <a:ext cx="6245239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300" dirty="0" err="1"/>
              <a:t>Algoritma</a:t>
            </a:r>
            <a:r>
              <a:rPr lang="en-ID" sz="1300" dirty="0"/>
              <a:t> Kruskal </a:t>
            </a:r>
            <a:r>
              <a:rPr lang="en-ID" sz="1300" dirty="0" err="1"/>
              <a:t>ditemukan</a:t>
            </a:r>
            <a:r>
              <a:rPr lang="en-ID" sz="1300" dirty="0"/>
              <a:t> oleh Bernard Kruskal pada </a:t>
            </a:r>
            <a:r>
              <a:rPr lang="en-ID" sz="1300" dirty="0" err="1"/>
              <a:t>tahun</a:t>
            </a:r>
            <a:r>
              <a:rPr lang="en-ID" sz="1300" dirty="0"/>
              <a:t> 1956. Pada </a:t>
            </a:r>
            <a:r>
              <a:rPr lang="en-ID" sz="1300" dirty="0" err="1"/>
              <a:t>saat</a:t>
            </a:r>
            <a:r>
              <a:rPr lang="en-ID" sz="1300" dirty="0"/>
              <a:t> </a:t>
            </a:r>
            <a:r>
              <a:rPr lang="en-ID" sz="1300" dirty="0" err="1"/>
              <a:t>itu</a:t>
            </a:r>
            <a:r>
              <a:rPr lang="en-ID" sz="1300" dirty="0"/>
              <a:t>, Kruskal </a:t>
            </a:r>
            <a:r>
              <a:rPr lang="en-ID" sz="1300" dirty="0" err="1"/>
              <a:t>memperkenalkannya</a:t>
            </a:r>
            <a:r>
              <a:rPr lang="en-ID" sz="1300" dirty="0"/>
              <a:t> </a:t>
            </a:r>
            <a:r>
              <a:rPr lang="en-ID" sz="1300" dirty="0" err="1"/>
              <a:t>melalui</a:t>
            </a:r>
            <a:r>
              <a:rPr lang="en-ID" sz="1300" dirty="0"/>
              <a:t> </a:t>
            </a:r>
            <a:r>
              <a:rPr lang="en-ID" sz="1300" dirty="0" err="1"/>
              <a:t>sebuah</a:t>
            </a:r>
            <a:r>
              <a:rPr lang="en-ID" sz="1300" dirty="0"/>
              <a:t> </a:t>
            </a:r>
            <a:r>
              <a:rPr lang="en-ID" sz="1300" dirty="0" err="1"/>
              <a:t>makalah</a:t>
            </a:r>
            <a:r>
              <a:rPr lang="en-ID" sz="1300" dirty="0"/>
              <a:t> </a:t>
            </a:r>
            <a:r>
              <a:rPr lang="en-ID" sz="1300" dirty="0" err="1"/>
              <a:t>berjudul</a:t>
            </a:r>
            <a:r>
              <a:rPr lang="en-ID" sz="1300" dirty="0"/>
              <a:t> "On the Shortest Spanning Subtree of a Graph and the Traveling Salesman Problem" yang </a:t>
            </a:r>
            <a:r>
              <a:rPr lang="en-ID" sz="1300" dirty="0" err="1"/>
              <a:t>diterbitkan</a:t>
            </a:r>
            <a:r>
              <a:rPr lang="en-ID" sz="1300" dirty="0"/>
              <a:t>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jurnal</a:t>
            </a:r>
            <a:r>
              <a:rPr lang="en-ID" sz="1300" dirty="0"/>
              <a:t> Proceedings of the American Mathematical Society. </a:t>
            </a:r>
            <a:r>
              <a:rPr lang="en-ID" sz="1300" dirty="0" err="1"/>
              <a:t>Algoritma</a:t>
            </a:r>
            <a:r>
              <a:rPr lang="en-ID" sz="1300" dirty="0"/>
              <a:t> </a:t>
            </a:r>
            <a:r>
              <a:rPr lang="en-ID" sz="1300" dirty="0" err="1"/>
              <a:t>ini</a:t>
            </a:r>
            <a:r>
              <a:rPr lang="en-ID" sz="1300" dirty="0"/>
              <a:t> </a:t>
            </a:r>
            <a:r>
              <a:rPr lang="en-ID" sz="1300" dirty="0" err="1"/>
              <a:t>adalah</a:t>
            </a:r>
            <a:r>
              <a:rPr lang="en-ID" sz="1300" dirty="0"/>
              <a:t> </a:t>
            </a:r>
            <a:r>
              <a:rPr lang="en-ID" sz="1300" dirty="0" err="1"/>
              <a:t>solusi</a:t>
            </a:r>
            <a:r>
              <a:rPr lang="en-ID" sz="1300" dirty="0"/>
              <a:t> yang </a:t>
            </a:r>
            <a:r>
              <a:rPr lang="en-ID" sz="1300" dirty="0" err="1"/>
              <a:t>efisien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menemukan</a:t>
            </a:r>
            <a:r>
              <a:rPr lang="en-ID" sz="1300" dirty="0"/>
              <a:t> Minimum Spanning Tree (MST)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graf</a:t>
            </a:r>
            <a:r>
              <a:rPr lang="en-ID" sz="1300" dirty="0"/>
              <a:t> </a:t>
            </a:r>
            <a:r>
              <a:rPr lang="en-ID" sz="1300" dirty="0" err="1"/>
              <a:t>berbobot</a:t>
            </a:r>
            <a:r>
              <a:rPr lang="en-ID" sz="13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300" dirty="0" err="1"/>
              <a:t>Sejak</a:t>
            </a:r>
            <a:r>
              <a:rPr lang="en-ID" sz="1300" dirty="0"/>
              <a:t> </a:t>
            </a:r>
            <a:r>
              <a:rPr lang="en-ID" sz="1300" dirty="0" err="1"/>
              <a:t>diperkenalkan</a:t>
            </a:r>
            <a:r>
              <a:rPr lang="en-ID" sz="1300" dirty="0"/>
              <a:t>, </a:t>
            </a:r>
            <a:r>
              <a:rPr lang="en-ID" sz="1300" dirty="0" err="1"/>
              <a:t>algoritma</a:t>
            </a:r>
            <a:r>
              <a:rPr lang="en-ID" sz="1300" dirty="0"/>
              <a:t> Kruskal </a:t>
            </a:r>
            <a:r>
              <a:rPr lang="en-ID" sz="1300" dirty="0" err="1"/>
              <a:t>telah</a:t>
            </a:r>
            <a:r>
              <a:rPr lang="en-ID" sz="1300" dirty="0"/>
              <a:t> </a:t>
            </a:r>
            <a:r>
              <a:rPr lang="en-ID" sz="1300" dirty="0" err="1"/>
              <a:t>menjadi</a:t>
            </a:r>
            <a:r>
              <a:rPr lang="en-ID" sz="1300" dirty="0"/>
              <a:t> salah </a:t>
            </a:r>
            <a:r>
              <a:rPr lang="en-ID" sz="1300" dirty="0" err="1"/>
              <a:t>satu</a:t>
            </a:r>
            <a:r>
              <a:rPr lang="en-ID" sz="1300" dirty="0"/>
              <a:t> </a:t>
            </a:r>
            <a:r>
              <a:rPr lang="en-ID" sz="1300" dirty="0" err="1"/>
              <a:t>algoritma</a:t>
            </a:r>
            <a:r>
              <a:rPr lang="en-ID" sz="1300" dirty="0"/>
              <a:t> yang paling </a:t>
            </a:r>
            <a:r>
              <a:rPr lang="en-ID" sz="1300" dirty="0" err="1"/>
              <a:t>populer</a:t>
            </a:r>
            <a:r>
              <a:rPr lang="en-ID" sz="1300" dirty="0"/>
              <a:t>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teori</a:t>
            </a:r>
            <a:r>
              <a:rPr lang="en-ID" sz="1300" dirty="0"/>
              <a:t> </a:t>
            </a:r>
            <a:r>
              <a:rPr lang="en-ID" sz="1300" dirty="0" err="1"/>
              <a:t>graf</a:t>
            </a:r>
            <a:r>
              <a:rPr lang="en-ID" sz="1300" dirty="0"/>
              <a:t>. </a:t>
            </a:r>
            <a:r>
              <a:rPr lang="en-ID" sz="1300" dirty="0" err="1"/>
              <a:t>Keunggulannya</a:t>
            </a:r>
            <a:r>
              <a:rPr lang="en-ID" sz="1300" dirty="0"/>
              <a:t>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menemukan</a:t>
            </a:r>
            <a:r>
              <a:rPr lang="en-ID" sz="1300" dirty="0"/>
              <a:t> MST </a:t>
            </a:r>
            <a:r>
              <a:rPr lang="en-ID" sz="1300" dirty="0" err="1"/>
              <a:t>dengan</a:t>
            </a:r>
            <a:r>
              <a:rPr lang="en-ID" sz="1300" dirty="0"/>
              <a:t> </a:t>
            </a:r>
            <a:r>
              <a:rPr lang="en-ID" sz="1300" dirty="0" err="1"/>
              <a:t>biaya</a:t>
            </a:r>
            <a:r>
              <a:rPr lang="en-ID" sz="1300" dirty="0"/>
              <a:t> minimum </a:t>
            </a:r>
            <a:r>
              <a:rPr lang="en-ID" sz="1300" dirty="0" err="1"/>
              <a:t>menjadikannya</a:t>
            </a:r>
            <a:r>
              <a:rPr lang="en-ID" sz="1300" dirty="0"/>
              <a:t> sangat </a:t>
            </a:r>
            <a:r>
              <a:rPr lang="en-ID" sz="1300" dirty="0" err="1"/>
              <a:t>penting</a:t>
            </a:r>
            <a:r>
              <a:rPr lang="en-ID" sz="1300" dirty="0"/>
              <a:t>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berbagai</a:t>
            </a:r>
            <a:r>
              <a:rPr lang="en-ID" sz="1300" dirty="0"/>
              <a:t> </a:t>
            </a:r>
            <a:r>
              <a:rPr lang="en-ID" sz="1300" dirty="0" err="1"/>
              <a:t>aplikasi</a:t>
            </a:r>
            <a:r>
              <a:rPr lang="en-ID" sz="1300" dirty="0"/>
              <a:t>, </a:t>
            </a:r>
            <a:r>
              <a:rPr lang="en-ID" sz="1300" dirty="0" err="1"/>
              <a:t>termasuk</a:t>
            </a:r>
            <a:r>
              <a:rPr lang="en-ID" sz="1300" dirty="0"/>
              <a:t> </a:t>
            </a:r>
            <a:r>
              <a:rPr lang="en-ID" sz="1300" dirty="0" err="1"/>
              <a:t>perencanaan</a:t>
            </a:r>
            <a:r>
              <a:rPr lang="en-ID" sz="1300" dirty="0"/>
              <a:t> </a:t>
            </a:r>
            <a:r>
              <a:rPr lang="en-ID" sz="1300" dirty="0" err="1"/>
              <a:t>jaringan</a:t>
            </a:r>
            <a:r>
              <a:rPr lang="en-ID" sz="1300" dirty="0"/>
              <a:t>, </a:t>
            </a:r>
            <a:r>
              <a:rPr lang="en-ID" sz="1300" dirty="0" err="1"/>
              <a:t>optimisasi</a:t>
            </a:r>
            <a:r>
              <a:rPr lang="en-ID" sz="1300" dirty="0"/>
              <a:t> </a:t>
            </a:r>
            <a:r>
              <a:rPr lang="en-ID" sz="1300" dirty="0" err="1"/>
              <a:t>rute</a:t>
            </a:r>
            <a:r>
              <a:rPr lang="en-ID" sz="1300" dirty="0"/>
              <a:t>, </a:t>
            </a:r>
            <a:r>
              <a:rPr lang="en-ID" sz="1300" dirty="0" err="1"/>
              <a:t>pengaturan</a:t>
            </a:r>
            <a:r>
              <a:rPr lang="en-ID" sz="1300" dirty="0"/>
              <a:t> </a:t>
            </a:r>
            <a:r>
              <a:rPr lang="en-ID" sz="1300" dirty="0" err="1"/>
              <a:t>jaringan</a:t>
            </a:r>
            <a:r>
              <a:rPr lang="en-ID" sz="1300" dirty="0"/>
              <a:t> </a:t>
            </a:r>
            <a:r>
              <a:rPr lang="en-ID" sz="1300" dirty="0" err="1"/>
              <a:t>komputer</a:t>
            </a:r>
            <a:r>
              <a:rPr lang="en-ID" sz="1300" dirty="0"/>
              <a:t>, dan </a:t>
            </a:r>
            <a:r>
              <a:rPr lang="en-ID" sz="1300" dirty="0" err="1"/>
              <a:t>banyak</a:t>
            </a:r>
            <a:r>
              <a:rPr lang="en-ID" sz="1300" dirty="0"/>
              <a:t> </a:t>
            </a:r>
            <a:r>
              <a:rPr lang="en-ID" sz="1300" dirty="0" err="1"/>
              <a:t>lagi</a:t>
            </a:r>
            <a:r>
              <a:rPr lang="en-ID" sz="1300" dirty="0"/>
              <a:t>. Karena </a:t>
            </a:r>
            <a:r>
              <a:rPr lang="en-ID" sz="1300" dirty="0" err="1"/>
              <a:t>sifatnya</a:t>
            </a:r>
            <a:r>
              <a:rPr lang="en-ID" sz="1300" dirty="0"/>
              <a:t> yang </a:t>
            </a:r>
            <a:r>
              <a:rPr lang="en-ID" sz="1300" dirty="0" err="1"/>
              <a:t>sederhana</a:t>
            </a:r>
            <a:r>
              <a:rPr lang="en-ID" sz="1300" dirty="0"/>
              <a:t> dan </a:t>
            </a:r>
            <a:r>
              <a:rPr lang="en-ID" sz="1300" dirty="0" err="1"/>
              <a:t>efisien</a:t>
            </a:r>
            <a:r>
              <a:rPr lang="en-ID" sz="1300" dirty="0"/>
              <a:t>, </a:t>
            </a:r>
            <a:r>
              <a:rPr lang="en-ID" sz="1300" dirty="0" err="1"/>
              <a:t>algoritma</a:t>
            </a:r>
            <a:r>
              <a:rPr lang="en-ID" sz="1300" dirty="0"/>
              <a:t> Kruskal </a:t>
            </a:r>
            <a:r>
              <a:rPr lang="en-ID" sz="1300" dirty="0" err="1"/>
              <a:t>sering</a:t>
            </a:r>
            <a:r>
              <a:rPr lang="en-ID" sz="1300" dirty="0"/>
              <a:t> </a:t>
            </a:r>
            <a:r>
              <a:rPr lang="en-ID" sz="1300" dirty="0" err="1"/>
              <a:t>diajarkan</a:t>
            </a:r>
            <a:r>
              <a:rPr lang="en-ID" sz="1300" dirty="0"/>
              <a:t> dan </a:t>
            </a:r>
            <a:r>
              <a:rPr lang="en-ID" sz="1300" dirty="0" err="1"/>
              <a:t>digunakan</a:t>
            </a:r>
            <a:r>
              <a:rPr lang="en-ID" sz="1300" dirty="0"/>
              <a:t> </a:t>
            </a:r>
            <a:r>
              <a:rPr lang="en-ID" sz="1300" dirty="0" err="1"/>
              <a:t>dalam</a:t>
            </a:r>
            <a:r>
              <a:rPr lang="en-ID" sz="1300" dirty="0"/>
              <a:t> </a:t>
            </a:r>
            <a:r>
              <a:rPr lang="en-ID" sz="1300" dirty="0" err="1"/>
              <a:t>berbagai</a:t>
            </a:r>
            <a:r>
              <a:rPr lang="en-ID" sz="1300" dirty="0"/>
              <a:t> </a:t>
            </a:r>
            <a:r>
              <a:rPr lang="en-ID" sz="1300" dirty="0" err="1"/>
              <a:t>konteks</a:t>
            </a:r>
            <a:r>
              <a:rPr lang="en-ID" sz="1300" dirty="0"/>
              <a:t> </a:t>
            </a:r>
            <a:r>
              <a:rPr lang="en-ID" sz="1300" dirty="0" err="1"/>
              <a:t>ilmu</a:t>
            </a:r>
            <a:r>
              <a:rPr lang="en-ID" sz="1300" dirty="0"/>
              <a:t> </a:t>
            </a:r>
            <a:r>
              <a:rPr lang="en-ID" sz="1300" dirty="0" err="1"/>
              <a:t>komputer</a:t>
            </a:r>
            <a:r>
              <a:rPr lang="en-ID" sz="1300" dirty="0"/>
              <a:t> dan </a:t>
            </a:r>
            <a:r>
              <a:rPr lang="en-ID" sz="1300" dirty="0" err="1"/>
              <a:t>matematika</a:t>
            </a:r>
            <a:r>
              <a:rPr lang="en-ID" sz="13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endParaRPr lang="en-ID" sz="1300" b="1" dirty="0"/>
          </a:p>
        </p:txBody>
      </p:sp>
      <p:sp>
        <p:nvSpPr>
          <p:cNvPr id="290" name="Google Shape;290;p31"/>
          <p:cNvSpPr/>
          <p:nvPr/>
        </p:nvSpPr>
        <p:spPr>
          <a:xfrm rot="-431286">
            <a:off x="602203" y="4773279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844885" y="4465763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1028" name="Picture 4" descr="Pictures of Joseph Kruskal - MacTutor History of Mathematics">
            <a:extLst>
              <a:ext uri="{FF2B5EF4-FFF2-40B4-BE49-F238E27FC236}">
                <a16:creationId xmlns:a16="http://schemas.microsoft.com/office/drawing/2014/main" id="{238076F6-685D-4B95-8A16-61832FE0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33" y="1152292"/>
            <a:ext cx="1854697" cy="233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979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16100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Tahapan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Algoritma</a:t>
            </a:r>
            <a:r>
              <a:rPr lang="en-ID" sz="1600" dirty="0">
                <a:solidFill>
                  <a:schemeClr val="bg2"/>
                </a:solidFill>
              </a:rPr>
              <a:t> Kruskal’s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074023"/>
            <a:ext cx="7970517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b="1" dirty="0" err="1"/>
              <a:t>Inisialisasi</a:t>
            </a:r>
            <a:r>
              <a:rPr lang="en-ID" sz="1100" b="1" dirty="0"/>
              <a:t> : </a:t>
            </a:r>
          </a:p>
          <a:p>
            <a:pPr marL="177800" lvl="1" indent="0" algn="just">
              <a:spcBef>
                <a:spcPts val="0"/>
              </a:spcBef>
              <a:spcAft>
                <a:spcPts val="1000"/>
              </a:spcAft>
            </a:pP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Mulai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dengan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berbobot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terdiri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𝑉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dan 𝐸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tepi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Gunakan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struktur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data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menyimpan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himpunan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himpunan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tepi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 MST </a:t>
            </a:r>
            <a:r>
              <a:rPr lang="en-ID" sz="1100" dirty="0" err="1">
                <a:solidFill>
                  <a:schemeClr val="bg1">
                    <a:lumMod val="10000"/>
                  </a:schemeClr>
                </a:solidFill>
              </a:rPr>
              <a:t>awal</a:t>
            </a:r>
            <a:r>
              <a:rPr lang="en-ID" sz="11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b="1" dirty="0" err="1"/>
              <a:t>Urutkan</a:t>
            </a:r>
            <a:r>
              <a:rPr lang="en-ID" sz="1100" b="1" dirty="0"/>
              <a:t> </a:t>
            </a:r>
            <a:r>
              <a:rPr lang="en-ID" sz="1100" b="1" dirty="0" err="1"/>
              <a:t>Tepi</a:t>
            </a:r>
            <a:r>
              <a:rPr lang="en-ID" sz="1100" b="1" dirty="0"/>
              <a:t> : </a:t>
            </a:r>
          </a:p>
          <a:p>
            <a:pPr marL="177800" lvl="1" indent="0" algn="just">
              <a:spcBef>
                <a:spcPts val="0"/>
              </a:spcBef>
              <a:spcAft>
                <a:spcPts val="1000"/>
              </a:spcAft>
              <a:tabLst>
                <a:tab pos="177800" algn="l"/>
              </a:tabLst>
            </a:pPr>
            <a:r>
              <a:rPr lang="en-ID" sz="1100" dirty="0" err="1"/>
              <a:t>Urutkan</a:t>
            </a:r>
            <a:r>
              <a:rPr lang="en-ID" sz="1100" dirty="0"/>
              <a:t> </a:t>
            </a:r>
            <a:r>
              <a:rPr lang="en-ID" sz="1100" dirty="0" err="1"/>
              <a:t>semua</a:t>
            </a:r>
            <a:r>
              <a:rPr lang="en-ID" sz="1100" dirty="0"/>
              <a:t> </a:t>
            </a:r>
            <a:r>
              <a:rPr lang="en-ID" sz="1100" dirty="0" err="1"/>
              <a:t>tepi</a:t>
            </a:r>
            <a:r>
              <a:rPr lang="en-ID" sz="1100" dirty="0"/>
              <a:t> </a:t>
            </a:r>
            <a:r>
              <a:rPr lang="en-ID" sz="1100" dirty="0" err="1"/>
              <a:t>berdasarkan</a:t>
            </a:r>
            <a:r>
              <a:rPr lang="en-ID" sz="1100" dirty="0"/>
              <a:t> </a:t>
            </a:r>
            <a:r>
              <a:rPr lang="en-ID" sz="1100" dirty="0" err="1"/>
              <a:t>bobotnya</a:t>
            </a:r>
            <a:r>
              <a:rPr lang="en-ID" sz="1100" dirty="0"/>
              <a:t> </a:t>
            </a:r>
            <a:r>
              <a:rPr lang="en-ID" sz="1100" dirty="0" err="1"/>
              <a:t>secara</a:t>
            </a:r>
            <a:r>
              <a:rPr lang="en-ID" sz="1100" dirty="0"/>
              <a:t> non-</a:t>
            </a:r>
            <a:r>
              <a:rPr lang="en-ID" sz="1100" dirty="0" err="1"/>
              <a:t>menurun</a:t>
            </a:r>
            <a:r>
              <a:rPr lang="en-ID" sz="1100" dirty="0"/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b="1" dirty="0" err="1"/>
              <a:t>Iterasi</a:t>
            </a:r>
            <a:r>
              <a:rPr lang="en-ID" sz="1100" b="1" dirty="0"/>
              <a:t> : </a:t>
            </a: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</a:pP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setiap</a:t>
            </a:r>
            <a:r>
              <a:rPr lang="en-ID" sz="1100" dirty="0"/>
              <a:t> </a:t>
            </a:r>
            <a:r>
              <a:rPr lang="en-ID" sz="1100" dirty="0" err="1"/>
              <a:t>tepi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urutan</a:t>
            </a:r>
            <a:r>
              <a:rPr lang="en-ID" sz="1100" dirty="0"/>
              <a:t> yang </a:t>
            </a:r>
            <a:r>
              <a:rPr lang="en-ID" sz="1100" dirty="0" err="1"/>
              <a:t>telah</a:t>
            </a:r>
            <a:r>
              <a:rPr lang="en-ID" sz="1100" dirty="0"/>
              <a:t> </a:t>
            </a:r>
            <a:r>
              <a:rPr lang="en-ID" sz="1100" dirty="0" err="1"/>
              <a:t>diurutkan</a:t>
            </a:r>
            <a:r>
              <a:rPr lang="en-ID" sz="1100" dirty="0"/>
              <a:t>:</a:t>
            </a:r>
          </a:p>
          <a:p>
            <a:pPr marL="4064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en-ID" sz="1100" dirty="0"/>
              <a:t>Ambil </a:t>
            </a:r>
            <a:r>
              <a:rPr lang="en-ID" sz="1100" dirty="0" err="1"/>
              <a:t>tepi</a:t>
            </a:r>
            <a:r>
              <a:rPr lang="en-ID" sz="1100" dirty="0"/>
              <a:t> </a:t>
            </a:r>
            <a:r>
              <a:rPr lang="en-ID" sz="1100" dirty="0" err="1"/>
              <a:t>terkecil</a:t>
            </a:r>
            <a:r>
              <a:rPr lang="en-ID" sz="1100" dirty="0"/>
              <a:t> yang </a:t>
            </a:r>
            <a:r>
              <a:rPr lang="en-ID" sz="1100" dirty="0" err="1"/>
              <a:t>belum</a:t>
            </a:r>
            <a:r>
              <a:rPr lang="en-ID" sz="1100" dirty="0"/>
              <a:t> </a:t>
            </a:r>
            <a:r>
              <a:rPr lang="en-ID" sz="1100" dirty="0" err="1"/>
              <a:t>diproses</a:t>
            </a:r>
            <a:r>
              <a:rPr lang="en-ID" sz="1100" dirty="0"/>
              <a:t>.</a:t>
            </a:r>
          </a:p>
          <a:p>
            <a:pPr marL="4064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en-ID" sz="1100" dirty="0" err="1"/>
              <a:t>Periksa</a:t>
            </a:r>
            <a:r>
              <a:rPr lang="en-ID" sz="1100" dirty="0"/>
              <a:t> </a:t>
            </a:r>
            <a:r>
              <a:rPr lang="en-ID" sz="1100" dirty="0" err="1"/>
              <a:t>apakah</a:t>
            </a:r>
            <a:r>
              <a:rPr lang="en-ID" sz="1100" dirty="0"/>
              <a:t> </a:t>
            </a:r>
            <a:r>
              <a:rPr lang="en-ID" sz="1100" dirty="0" err="1"/>
              <a:t>menambahkan</a:t>
            </a:r>
            <a:r>
              <a:rPr lang="en-ID" sz="1100" dirty="0"/>
              <a:t> </a:t>
            </a:r>
            <a:r>
              <a:rPr lang="en-ID" sz="1100" dirty="0" err="1"/>
              <a:t>tepi</a:t>
            </a:r>
            <a:r>
              <a:rPr lang="en-ID" sz="1100" dirty="0"/>
              <a:t> </a:t>
            </a:r>
            <a:r>
              <a:rPr lang="en-ID" sz="1100" dirty="0" err="1"/>
              <a:t>tersebut</a:t>
            </a:r>
            <a:r>
              <a:rPr lang="en-ID" sz="1100" dirty="0"/>
              <a:t> </a:t>
            </a:r>
            <a:r>
              <a:rPr lang="en-ID" sz="1100" dirty="0" err="1"/>
              <a:t>akan</a:t>
            </a:r>
            <a:r>
              <a:rPr lang="en-ID" sz="1100" dirty="0"/>
              <a:t> </a:t>
            </a:r>
            <a:r>
              <a:rPr lang="en-ID" sz="1100" dirty="0" err="1"/>
              <a:t>membentuk</a:t>
            </a:r>
            <a:r>
              <a:rPr lang="en-ID" sz="1100" dirty="0"/>
              <a:t> </a:t>
            </a:r>
            <a:r>
              <a:rPr lang="en-ID" sz="1100" dirty="0" err="1"/>
              <a:t>siklus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MST.</a:t>
            </a:r>
          </a:p>
          <a:p>
            <a:pPr marL="4064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en-ID" sz="1100" dirty="0"/>
              <a:t>Jika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membentuk</a:t>
            </a:r>
            <a:r>
              <a:rPr lang="en-ID" sz="1100" dirty="0"/>
              <a:t> </a:t>
            </a:r>
            <a:r>
              <a:rPr lang="en-ID" sz="1100" dirty="0" err="1"/>
              <a:t>siklus</a:t>
            </a:r>
            <a:r>
              <a:rPr lang="en-ID" sz="1100" dirty="0"/>
              <a:t>, </a:t>
            </a:r>
            <a:r>
              <a:rPr lang="en-ID" sz="1100" dirty="0" err="1"/>
              <a:t>tambahkan</a:t>
            </a:r>
            <a:r>
              <a:rPr lang="en-ID" sz="1100" dirty="0"/>
              <a:t> </a:t>
            </a:r>
            <a:r>
              <a:rPr lang="en-ID" sz="1100" dirty="0" err="1"/>
              <a:t>tepi</a:t>
            </a:r>
            <a:r>
              <a:rPr lang="en-ID" sz="1100" dirty="0"/>
              <a:t> </a:t>
            </a:r>
            <a:r>
              <a:rPr lang="en-ID" sz="1100" dirty="0" err="1"/>
              <a:t>ke</a:t>
            </a:r>
            <a:r>
              <a:rPr lang="en-ID" sz="1100" dirty="0"/>
              <a:t> MST.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 err="1"/>
              <a:t>Ulangi</a:t>
            </a:r>
            <a:r>
              <a:rPr lang="en-ID" sz="1100" dirty="0"/>
              <a:t> </a:t>
            </a:r>
            <a:r>
              <a:rPr lang="en-ID" sz="1100" dirty="0" err="1"/>
              <a:t>langkah</a:t>
            </a:r>
            <a:r>
              <a:rPr lang="en-ID" sz="1100" dirty="0"/>
              <a:t> 3 </a:t>
            </a:r>
            <a:r>
              <a:rPr lang="en-ID" sz="1100" dirty="0" err="1"/>
              <a:t>sampai</a:t>
            </a:r>
            <a:r>
              <a:rPr lang="en-ID" sz="1100" dirty="0"/>
              <a:t> </a:t>
            </a:r>
            <a:r>
              <a:rPr lang="en-ID" sz="1100" dirty="0" err="1"/>
              <a:t>jumlah</a:t>
            </a:r>
            <a:r>
              <a:rPr lang="en-ID" sz="1100" dirty="0"/>
              <a:t> </a:t>
            </a:r>
            <a:r>
              <a:rPr lang="en-ID" sz="1100" dirty="0" err="1"/>
              <a:t>tepi</a:t>
            </a:r>
            <a:r>
              <a:rPr lang="en-ID" sz="1100" dirty="0"/>
              <a:t> </a:t>
            </a:r>
            <a:r>
              <a:rPr lang="en-ID" sz="1100" dirty="0" err="1"/>
              <a:t>dalam</a:t>
            </a:r>
            <a:r>
              <a:rPr lang="en-ID" sz="1100" dirty="0"/>
              <a:t> MST </a:t>
            </a:r>
            <a:r>
              <a:rPr lang="en-ID" sz="1100" dirty="0" err="1"/>
              <a:t>mencapai</a:t>
            </a:r>
            <a:r>
              <a:rPr lang="en-ID" sz="1100" dirty="0"/>
              <a:t> 𝑉 −1.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100" dirty="0"/>
              <a:t>Output: MST yang </a:t>
            </a:r>
            <a:r>
              <a:rPr lang="en-ID" sz="1100" dirty="0" err="1"/>
              <a:t>dihasilkan</a:t>
            </a:r>
            <a:r>
              <a:rPr lang="en-ID" sz="1100" dirty="0"/>
              <a:t> </a:t>
            </a:r>
            <a:r>
              <a:rPr lang="en-ID" sz="1100" dirty="0" err="1"/>
              <a:t>adalah</a:t>
            </a:r>
            <a:r>
              <a:rPr lang="en-ID" sz="1100" dirty="0"/>
              <a:t> MST minimum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graf</a:t>
            </a:r>
            <a:r>
              <a:rPr lang="en-ID" sz="1100" dirty="0"/>
              <a:t> </a:t>
            </a:r>
            <a:r>
              <a:rPr lang="en-ID" sz="1100" dirty="0" err="1"/>
              <a:t>tersebut</a:t>
            </a:r>
            <a:r>
              <a:rPr lang="en-ID" sz="1100" dirty="0"/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649961" y="3994377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27040772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84524" y="807127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Definis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Simbol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Rumus</a:t>
            </a:r>
            <a:r>
              <a:rPr lang="en-ID" sz="1600" dirty="0">
                <a:solidFill>
                  <a:schemeClr val="bg2"/>
                </a:solidFill>
              </a:rPr>
              <a:t> :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87086" y="1162947"/>
            <a:ext cx="8100059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D" sz="17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th"/>
              </a:rPr>
              <a:t>V 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Jumlah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simpul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(node)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dalam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graf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KaTeX_Main"/>
              </a:rPr>
              <a:t>𝐸</a:t>
            </a:r>
            <a:r>
              <a:rPr lang="en-ID" sz="1700" i="1" dirty="0">
                <a:solidFill>
                  <a:srgbClr val="0D0D0D"/>
                </a:solidFill>
                <a:highlight>
                  <a:srgbClr val="FFFFFF"/>
                </a:highlight>
                <a:latin typeface="KaTeX_Math"/>
              </a:rPr>
              <a:t> 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Jumlah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tepi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(edge)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dalam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graf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Graf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Berbobot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Setiap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tepi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memiliki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bobot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yang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menunjukkan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biaya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/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jarak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antara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simpul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Tepi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Pasangan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simpul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terhubung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dalam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graf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Bobot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Nilai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terkait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dengan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setiap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tepi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MST (Minimum Spanning Tree):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Subgraf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terhubung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tanpa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siklus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dengan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total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bobot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minimum.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DSU (Disjoint Set Union):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Struktur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data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untuk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operasi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himpunan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tambah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gabung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cek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keanggotaan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).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Digunakan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untuk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memeriksa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ID" sz="17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siklus</a:t>
            </a:r>
            <a:r>
              <a:rPr lang="en-ID" sz="17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138516" y="4507709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37029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-21390" y="843165"/>
            <a:ext cx="8474965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Arial Black" panose="020B0A04020102020204" pitchFamily="34" charset="0"/>
              </a:rPr>
              <a:t>Contoh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latin typeface="Arial Black" panose="020B0A04020102020204" pitchFamily="34" charset="0"/>
              </a:rPr>
              <a:t>Kasus</a:t>
            </a:r>
            <a:r>
              <a:rPr lang="en-US" sz="3200" dirty="0">
                <a:latin typeface="Arial Black" panose="020B0A04020102020204" pitchFamily="34" charset="0"/>
              </a:rPr>
              <a:t> Masalah Knapsack</a:t>
            </a:r>
            <a:endParaRPr lang="en-ID" sz="3200" dirty="0">
              <a:latin typeface="Arial Black" panose="020B0A04020102020204" pitchFamily="34" charset="0"/>
            </a:endParaRP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5444827" y="4326051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2752076" y="1734579"/>
            <a:ext cx="4102196" cy="426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 err="1">
                <a:latin typeface="Arial Black" panose="020B0A04020102020204" pitchFamily="34" charset="0"/>
              </a:rPr>
              <a:t>Kapasitas</a:t>
            </a:r>
            <a:r>
              <a:rPr lang="en-US" sz="2000" dirty="0"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atin typeface="Arial Black" panose="020B0A04020102020204" pitchFamily="34" charset="0"/>
              </a:rPr>
              <a:t>Ransel</a:t>
            </a:r>
            <a:r>
              <a:rPr lang="en-US" sz="2000" dirty="0">
                <a:latin typeface="Arial Black" panose="020B0A04020102020204" pitchFamily="34" charset="0"/>
              </a:rPr>
              <a:t> : 20 Kg</a:t>
            </a:r>
            <a:endParaRPr lang="en-ID" sz="2000" dirty="0">
              <a:latin typeface="Arial Black" panose="020B0A040201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2699F6-233A-97D7-38A5-AC333BFF456E}"/>
              </a:ext>
            </a:extLst>
          </p:cNvPr>
          <p:cNvSpPr/>
          <p:nvPr/>
        </p:nvSpPr>
        <p:spPr>
          <a:xfrm>
            <a:off x="2569894" y="1817001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AutoShape 2">
            <a:extLst>
              <a:ext uri="{FF2B5EF4-FFF2-40B4-BE49-F238E27FC236}">
                <a16:creationId xmlns:a16="http://schemas.microsoft.com/office/drawing/2014/main" id="{DADFBD74-7B2F-0329-3ACD-EB94B3C15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292C97-79D8-0033-D903-7C409E5C0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09" t="12104"/>
          <a:stretch/>
        </p:blipFill>
        <p:spPr>
          <a:xfrm>
            <a:off x="153340" y="1776773"/>
            <a:ext cx="2319590" cy="2141498"/>
          </a:xfrm>
          <a:prstGeom prst="rect">
            <a:avLst/>
          </a:prstGeom>
        </p:spPr>
      </p:pic>
      <p:sp>
        <p:nvSpPr>
          <p:cNvPr id="13" name="Google Shape;257;p30">
            <a:extLst>
              <a:ext uri="{FF2B5EF4-FFF2-40B4-BE49-F238E27FC236}">
                <a16:creationId xmlns:a16="http://schemas.microsoft.com/office/drawing/2014/main" id="{63A1C3F5-F30C-218A-D59B-BCEC33300215}"/>
              </a:ext>
            </a:extLst>
          </p:cNvPr>
          <p:cNvSpPr txBox="1">
            <a:spLocks/>
          </p:cNvSpPr>
          <p:nvPr/>
        </p:nvSpPr>
        <p:spPr>
          <a:xfrm>
            <a:off x="2752076" y="2461416"/>
            <a:ext cx="4732140" cy="13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rial Black" panose="020B0A04020102020204" pitchFamily="34" charset="0"/>
              </a:rPr>
              <a:t>3 </a:t>
            </a:r>
            <a:r>
              <a:rPr lang="en-US" sz="2000" dirty="0" err="1">
                <a:latin typeface="Arial Black" panose="020B0A04020102020204" pitchFamily="34" charset="0"/>
              </a:rPr>
              <a:t>Barang</a:t>
            </a:r>
            <a:r>
              <a:rPr lang="en-US" sz="2000" dirty="0">
                <a:latin typeface="Arial Black" panose="020B0A04020102020204" pitchFamily="34" charset="0"/>
              </a:rPr>
              <a:t> yang </a:t>
            </a:r>
            <a:r>
              <a:rPr lang="en-US" sz="2000" dirty="0" err="1">
                <a:latin typeface="Arial Black" panose="020B0A04020102020204" pitchFamily="34" charset="0"/>
              </a:rPr>
              <a:t>akan</a:t>
            </a:r>
            <a:r>
              <a:rPr lang="en-US" sz="2000" dirty="0">
                <a:latin typeface="Arial Black" panose="020B0A04020102020204" pitchFamily="34" charset="0"/>
              </a:rPr>
              <a:t> dibawah :</a:t>
            </a:r>
          </a:p>
          <a:p>
            <a:r>
              <a:rPr lang="en-US" sz="2000" b="1" dirty="0">
                <a:latin typeface="Albert Sans" panose="020B0604020202020204" charset="0"/>
              </a:rPr>
              <a:t>   - </a:t>
            </a:r>
            <a:r>
              <a:rPr lang="en-US" sz="2000" b="1" dirty="0" err="1">
                <a:latin typeface="Albert Sans" panose="020B0604020202020204" charset="0"/>
              </a:rPr>
              <a:t>Bahan</a:t>
            </a:r>
            <a:r>
              <a:rPr lang="en-US" sz="2000" b="1" dirty="0">
                <a:latin typeface="Albert Sans" panose="020B0604020202020204" charset="0"/>
              </a:rPr>
              <a:t> </a:t>
            </a:r>
            <a:r>
              <a:rPr lang="en-US" sz="2000" b="1" dirty="0" err="1">
                <a:latin typeface="Albert Sans" panose="020B0604020202020204" charset="0"/>
              </a:rPr>
              <a:t>Makanan</a:t>
            </a:r>
            <a:r>
              <a:rPr lang="en-US" sz="2000" b="1" dirty="0">
                <a:latin typeface="Albert Sans" panose="020B0604020202020204" charset="0"/>
              </a:rPr>
              <a:t>	: 18 Kg</a:t>
            </a:r>
          </a:p>
          <a:p>
            <a:r>
              <a:rPr lang="en-US" sz="2000" b="1" dirty="0">
                <a:latin typeface="Albert Sans" panose="020B0604020202020204" charset="0"/>
              </a:rPr>
              <a:t>   - </a:t>
            </a:r>
            <a:r>
              <a:rPr lang="en-US" sz="2000" b="1" dirty="0" err="1">
                <a:latin typeface="Albert Sans" panose="020B0604020202020204" charset="0"/>
              </a:rPr>
              <a:t>Perlengkapan</a:t>
            </a:r>
            <a:r>
              <a:rPr lang="en-US" sz="2000" b="1" dirty="0">
                <a:latin typeface="Albert Sans" panose="020B0604020202020204" charset="0"/>
              </a:rPr>
              <a:t>	: 15 Kg</a:t>
            </a:r>
          </a:p>
          <a:p>
            <a:r>
              <a:rPr lang="en-US" sz="2000" b="1" dirty="0">
                <a:latin typeface="Albert Sans" panose="020B0604020202020204" charset="0"/>
              </a:rPr>
              <a:t>   - Alat </a:t>
            </a:r>
            <a:r>
              <a:rPr lang="en-US" sz="2000" b="1" dirty="0" err="1">
                <a:latin typeface="Albert Sans" panose="020B0604020202020204" charset="0"/>
              </a:rPr>
              <a:t>Komunikasi</a:t>
            </a:r>
            <a:r>
              <a:rPr lang="en-US" sz="2000" b="1" dirty="0">
                <a:latin typeface="Albert Sans" panose="020B0604020202020204" charset="0"/>
              </a:rPr>
              <a:t>	: 10 Kg</a:t>
            </a:r>
            <a:endParaRPr lang="en-ID" sz="2000" b="1" dirty="0">
              <a:latin typeface="Albert Sans" panose="020B060402020202020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373EE7-035B-99F2-028D-DC90A9AD068C}"/>
              </a:ext>
            </a:extLst>
          </p:cNvPr>
          <p:cNvSpPr/>
          <p:nvPr/>
        </p:nvSpPr>
        <p:spPr>
          <a:xfrm>
            <a:off x="2569894" y="2543839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5" name="Google Shape;257;p30">
            <a:extLst>
              <a:ext uri="{FF2B5EF4-FFF2-40B4-BE49-F238E27FC236}">
                <a16:creationId xmlns:a16="http://schemas.microsoft.com/office/drawing/2014/main" id="{DC8CC7F8-780F-AC5D-EEEA-FA19D2B00A6D}"/>
              </a:ext>
            </a:extLst>
          </p:cNvPr>
          <p:cNvSpPr txBox="1">
            <a:spLocks/>
          </p:cNvSpPr>
          <p:nvPr/>
        </p:nvSpPr>
        <p:spPr>
          <a:xfrm>
            <a:off x="7377832" y="2470382"/>
            <a:ext cx="1773908" cy="133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rial Black" panose="020B0A04020102020204" pitchFamily="34" charset="0"/>
              </a:rPr>
              <a:t>Profit/Guna</a:t>
            </a:r>
          </a:p>
          <a:p>
            <a:r>
              <a:rPr lang="en-US" sz="2000" b="1" dirty="0">
                <a:latin typeface="Albert Sans" panose="020B0604020202020204" charset="0"/>
              </a:rPr>
              <a:t>   - : 25</a:t>
            </a:r>
          </a:p>
          <a:p>
            <a:r>
              <a:rPr lang="en-US" sz="2000" b="1" dirty="0">
                <a:latin typeface="Albert Sans" panose="020B0604020202020204" charset="0"/>
              </a:rPr>
              <a:t>   - : 24</a:t>
            </a:r>
          </a:p>
          <a:p>
            <a:r>
              <a:rPr lang="en-US" sz="2000" b="1" dirty="0">
                <a:latin typeface="Albert Sans" panose="020B0604020202020204" charset="0"/>
              </a:rPr>
              <a:t>   - : 15</a:t>
            </a:r>
            <a:endParaRPr lang="en-ID" sz="2000" b="1" dirty="0">
              <a:latin typeface="Albert Sans" panose="020B060402020202020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6EBC52-3520-E131-2C59-48B9EEB94D08}"/>
              </a:ext>
            </a:extLst>
          </p:cNvPr>
          <p:cNvSpPr/>
          <p:nvPr/>
        </p:nvSpPr>
        <p:spPr>
          <a:xfrm>
            <a:off x="7187183" y="2552805"/>
            <a:ext cx="234086" cy="234086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</p:spTree>
    <p:extLst>
      <p:ext uri="{BB962C8B-B14F-4D97-AF65-F5344CB8AC3E}">
        <p14:creationId xmlns:p14="http://schemas.microsoft.com/office/powerpoint/2010/main" val="2886591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84524" y="737386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Impelementasi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Algoritma</a:t>
            </a:r>
            <a:r>
              <a:rPr lang="en-ID" sz="1600" dirty="0">
                <a:solidFill>
                  <a:schemeClr val="bg2"/>
                </a:solidFill>
              </a:rPr>
              <a:t> Kruskal :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05905" y="1117437"/>
            <a:ext cx="8532189" cy="720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Algoritma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Kruskal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untuk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menemukan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pohon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rentang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biaya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menggunakan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pendekatan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serakah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Pilihan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Serakah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adalah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tepi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berbobot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terkecil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tidak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menyebabkan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siklus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dalam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MST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dibangun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sejauh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ini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 </a:t>
            </a:r>
            <a:r>
              <a:rPr lang="it-IT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Berikut adalah ilustrasi dari pendekatan algoritma kruskal. </a:t>
            </a:r>
            <a:endParaRPr lang="en-ID" sz="1200" b="0" dirty="0">
              <a:solidFill>
                <a:srgbClr val="0D0D0D"/>
              </a:solidFill>
              <a:effectLst/>
              <a:latin typeface="Abadi" panose="020B0604020104020204" pitchFamily="34" charset="0"/>
            </a:endParaRP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2DD3721-CB63-DB64-31AB-06BE0DF01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822" y="2244009"/>
            <a:ext cx="5764964" cy="26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70158-DBBF-7E9F-CA6E-856BA8FC309E}"/>
              </a:ext>
            </a:extLst>
          </p:cNvPr>
          <p:cNvSpPr txBox="1"/>
          <p:nvPr/>
        </p:nvSpPr>
        <p:spPr>
          <a:xfrm>
            <a:off x="305905" y="1866928"/>
            <a:ext cx="81406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badi" panose="020B0604020104020204" pitchFamily="34" charset="0"/>
              </a:rPr>
              <a:t>Graf </a:t>
            </a:r>
            <a:r>
              <a:rPr lang="en-ID" sz="1200" dirty="0" err="1">
                <a:latin typeface="Abadi" panose="020B0604020104020204" pitchFamily="34" charset="0"/>
              </a:rPr>
              <a:t>tersebut</a:t>
            </a:r>
            <a:r>
              <a:rPr lang="en-ID" sz="1200" dirty="0">
                <a:latin typeface="Abadi" panose="020B0604020104020204" pitchFamily="34" charset="0"/>
              </a:rPr>
              <a:t> </a:t>
            </a:r>
            <a:r>
              <a:rPr lang="en-ID" sz="1200" dirty="0" err="1">
                <a:latin typeface="Abadi" panose="020B0604020104020204" pitchFamily="34" charset="0"/>
              </a:rPr>
              <a:t>memiliki</a:t>
            </a:r>
            <a:r>
              <a:rPr lang="en-ID" sz="1200" dirty="0">
                <a:latin typeface="Abadi" panose="020B0604020104020204" pitchFamily="34" charset="0"/>
              </a:rPr>
              <a:t> 9 </a:t>
            </a:r>
            <a:r>
              <a:rPr lang="en-ID" sz="1200" dirty="0" err="1">
                <a:latin typeface="Abadi" panose="020B0604020104020204" pitchFamily="34" charset="0"/>
              </a:rPr>
              <a:t>titik</a:t>
            </a:r>
            <a:r>
              <a:rPr lang="en-ID" sz="1200" dirty="0">
                <a:latin typeface="Abadi" panose="020B0604020104020204" pitchFamily="34" charset="0"/>
              </a:rPr>
              <a:t> dan 14 </a:t>
            </a:r>
            <a:r>
              <a:rPr lang="en-ID" sz="1200" dirty="0" err="1">
                <a:latin typeface="Abadi" panose="020B0604020104020204" pitchFamily="34" charset="0"/>
              </a:rPr>
              <a:t>tepi</a:t>
            </a:r>
            <a:r>
              <a:rPr lang="en-ID" sz="1200" dirty="0">
                <a:latin typeface="Abadi" panose="020B0604020104020204" pitchFamily="34" charset="0"/>
              </a:rPr>
              <a:t>. Jadi, </a:t>
            </a:r>
            <a:r>
              <a:rPr lang="en-ID" sz="1200" dirty="0" err="1">
                <a:latin typeface="Abadi" panose="020B0604020104020204" pitchFamily="34" charset="0"/>
              </a:rPr>
              <a:t>pohon</a:t>
            </a:r>
            <a:r>
              <a:rPr lang="en-ID" sz="1200" dirty="0">
                <a:latin typeface="Abadi" panose="020B0604020104020204" pitchFamily="34" charset="0"/>
              </a:rPr>
              <a:t> </a:t>
            </a:r>
            <a:r>
              <a:rPr lang="en-ID" sz="1200" dirty="0" err="1">
                <a:latin typeface="Abadi" panose="020B0604020104020204" pitchFamily="34" charset="0"/>
              </a:rPr>
              <a:t>rentang</a:t>
            </a:r>
            <a:r>
              <a:rPr lang="en-ID" sz="1200" dirty="0">
                <a:latin typeface="Abadi" panose="020B0604020104020204" pitchFamily="34" charset="0"/>
              </a:rPr>
              <a:t> minimum yang </a:t>
            </a:r>
            <a:r>
              <a:rPr lang="en-ID" sz="1200" dirty="0" err="1">
                <a:latin typeface="Abadi" panose="020B0604020104020204" pitchFamily="34" charset="0"/>
              </a:rPr>
              <a:t>terbentuk</a:t>
            </a:r>
            <a:r>
              <a:rPr lang="en-ID" sz="1200" dirty="0">
                <a:latin typeface="Abadi" panose="020B0604020104020204" pitchFamily="34" charset="0"/>
              </a:rPr>
              <a:t> </a:t>
            </a:r>
            <a:r>
              <a:rPr lang="en-ID" sz="1200" dirty="0" err="1">
                <a:latin typeface="Abadi" panose="020B0604020104020204" pitchFamily="34" charset="0"/>
              </a:rPr>
              <a:t>akan</a:t>
            </a:r>
            <a:r>
              <a:rPr lang="en-ID" sz="1200" dirty="0">
                <a:latin typeface="Abadi" panose="020B0604020104020204" pitchFamily="34" charset="0"/>
              </a:rPr>
              <a:t> </a:t>
            </a:r>
            <a:r>
              <a:rPr lang="en-ID" sz="1200" dirty="0" err="1">
                <a:latin typeface="Abadi" panose="020B0604020104020204" pitchFamily="34" charset="0"/>
              </a:rPr>
              <a:t>memiliki</a:t>
            </a:r>
            <a:r>
              <a:rPr lang="en-ID" sz="1200" dirty="0">
                <a:latin typeface="Abadi" panose="020B0604020104020204" pitchFamily="34" charset="0"/>
              </a:rPr>
              <a:t> (9 - 1) = 8 </a:t>
            </a:r>
            <a:r>
              <a:rPr lang="en-ID" sz="1200" dirty="0" err="1">
                <a:latin typeface="Abadi" panose="020B0604020104020204" pitchFamily="34" charset="0"/>
              </a:rPr>
              <a:t>tepi</a:t>
            </a:r>
            <a:r>
              <a:rPr lang="en-ID" sz="1200" dirty="0"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4835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0AF3F-0F6E-ED80-FAD9-80C4EAA70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484" y="155684"/>
            <a:ext cx="1537560" cy="488971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489254" y="2417861"/>
            <a:ext cx="167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latin typeface="Abadi" panose="020B0604020104020204" pitchFamily="34" charset="0"/>
              </a:rPr>
              <a:t>Setelah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diurutkan</a:t>
            </a:r>
            <a:r>
              <a:rPr lang="en-ID" dirty="0">
                <a:latin typeface="Abadi" panose="020B0604020104020204" pitchFamily="34" charset="0"/>
              </a:rPr>
              <a:t>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3EB049-94EF-B55A-B403-6F070D8B4EB4}"/>
              </a:ext>
            </a:extLst>
          </p:cNvPr>
          <p:cNvSpPr txBox="1"/>
          <p:nvPr/>
        </p:nvSpPr>
        <p:spPr>
          <a:xfrm>
            <a:off x="4885841" y="2346680"/>
            <a:ext cx="4095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>
                <a:latin typeface="Abadi" panose="020B0604020104020204" pitchFamily="34" charset="0"/>
              </a:rPr>
              <a:t>Sekarang pilih semua tepi satu per satu dari daftar tepi yang diurutkan.</a:t>
            </a:r>
            <a:endParaRPr lang="en-ID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42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>
                <a:latin typeface="Abadi" panose="020B0604020104020204" pitchFamily="34" charset="0"/>
              </a:rPr>
              <a:t>Langkah 1: Pilih tepi 7-6. Tidak ada siklus yang terbentuk, sertakanlah. </a:t>
            </a:r>
            <a:endParaRPr lang="en-ID" sz="2000" dirty="0">
              <a:latin typeface="Abadi" panose="020B0604020104020204" pitchFamily="34" charset="0"/>
            </a:endParaRPr>
          </a:p>
        </p:txBody>
      </p:sp>
      <p:pic>
        <p:nvPicPr>
          <p:cNvPr id="1026" name="Picture 2" descr="Kotak lampu">
            <a:extLst>
              <a:ext uri="{FF2B5EF4-FFF2-40B4-BE49-F238E27FC236}">
                <a16:creationId xmlns:a16="http://schemas.microsoft.com/office/drawing/2014/main" id="{F786FF5E-2BE3-6895-18E6-7942944F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28" y="1279447"/>
            <a:ext cx="4361320" cy="310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7CF922-1C50-BBCE-F773-E69CC8BA98F7}"/>
              </a:ext>
            </a:extLst>
          </p:cNvPr>
          <p:cNvSpPr txBox="1"/>
          <p:nvPr/>
        </p:nvSpPr>
        <p:spPr>
          <a:xfrm>
            <a:off x="2062728" y="4380315"/>
            <a:ext cx="2630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7-6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879799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Abadi" panose="020B0604020104020204" pitchFamily="34" charset="0"/>
              </a:rPr>
              <a:t>Langkah 2: </a:t>
            </a:r>
            <a:r>
              <a:rPr lang="en-ID" sz="2000" dirty="0" err="1">
                <a:latin typeface="Abadi" panose="020B0604020104020204" pitchFamily="34" charset="0"/>
              </a:rPr>
              <a:t>Pilih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tepi</a:t>
            </a:r>
            <a:r>
              <a:rPr lang="en-ID" sz="2000" dirty="0">
                <a:latin typeface="Abadi" panose="020B0604020104020204" pitchFamily="34" charset="0"/>
              </a:rPr>
              <a:t> 8-2. </a:t>
            </a:r>
            <a:r>
              <a:rPr lang="en-ID" sz="2000" dirty="0" err="1">
                <a:latin typeface="Abadi" panose="020B0604020104020204" pitchFamily="34" charset="0"/>
              </a:rPr>
              <a:t>Tidak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ada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siklus</a:t>
            </a:r>
            <a:r>
              <a:rPr lang="en-ID" sz="2000" dirty="0">
                <a:latin typeface="Abadi" panose="020B0604020104020204" pitchFamily="34" charset="0"/>
              </a:rPr>
              <a:t> yang </a:t>
            </a:r>
            <a:r>
              <a:rPr lang="en-ID" sz="2000" dirty="0" err="1">
                <a:latin typeface="Abadi" panose="020B0604020104020204" pitchFamily="34" charset="0"/>
              </a:rPr>
              <a:t>terbentuk</a:t>
            </a:r>
            <a:r>
              <a:rPr lang="en-ID" sz="2000" dirty="0">
                <a:latin typeface="Abadi" panose="020B0604020104020204" pitchFamily="34" charset="0"/>
              </a:rPr>
              <a:t>, </a:t>
            </a:r>
            <a:r>
              <a:rPr lang="en-ID" sz="2000" dirty="0" err="1">
                <a:latin typeface="Abadi" panose="020B0604020104020204" pitchFamily="34" charset="0"/>
              </a:rPr>
              <a:t>sertakanlah</a:t>
            </a:r>
            <a:r>
              <a:rPr lang="en-ID" sz="2000" dirty="0">
                <a:latin typeface="Abadi" panose="020B0604020104020204" pitchFamily="34" charset="0"/>
              </a:rPr>
              <a:t>.   </a:t>
            </a:r>
          </a:p>
        </p:txBody>
      </p:sp>
      <p:pic>
        <p:nvPicPr>
          <p:cNvPr id="2050" name="Picture 2" descr="Kotak lampu">
            <a:extLst>
              <a:ext uri="{FF2B5EF4-FFF2-40B4-BE49-F238E27FC236}">
                <a16:creationId xmlns:a16="http://schemas.microsoft.com/office/drawing/2014/main" id="{6590D840-444D-EE46-C52B-66B734701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68" y="1279447"/>
            <a:ext cx="4636208" cy="329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C4A14-F936-B95E-3FC5-078594A1AD5E}"/>
              </a:ext>
            </a:extLst>
          </p:cNvPr>
          <p:cNvSpPr txBox="1"/>
          <p:nvPr/>
        </p:nvSpPr>
        <p:spPr>
          <a:xfrm>
            <a:off x="1910874" y="4575758"/>
            <a:ext cx="239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8-2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1448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Abadi" panose="020B0604020104020204" pitchFamily="34" charset="0"/>
              </a:rPr>
              <a:t>Langkah 3: </a:t>
            </a:r>
            <a:r>
              <a:rPr lang="en-ID" sz="2000" dirty="0" err="1">
                <a:latin typeface="Abadi" panose="020B0604020104020204" pitchFamily="34" charset="0"/>
              </a:rPr>
              <a:t>Pilih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tepi</a:t>
            </a:r>
            <a:r>
              <a:rPr lang="en-ID" sz="2000" dirty="0">
                <a:latin typeface="Abadi" panose="020B0604020104020204" pitchFamily="34" charset="0"/>
              </a:rPr>
              <a:t> 6-5. </a:t>
            </a:r>
            <a:r>
              <a:rPr lang="en-ID" sz="2000" dirty="0" err="1">
                <a:latin typeface="Abadi" panose="020B0604020104020204" pitchFamily="34" charset="0"/>
              </a:rPr>
              <a:t>Tidak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ada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siklus</a:t>
            </a:r>
            <a:r>
              <a:rPr lang="en-ID" sz="2000" dirty="0">
                <a:latin typeface="Abadi" panose="020B0604020104020204" pitchFamily="34" charset="0"/>
              </a:rPr>
              <a:t> yang </a:t>
            </a:r>
            <a:r>
              <a:rPr lang="en-ID" sz="2000" dirty="0" err="1">
                <a:latin typeface="Abadi" panose="020B0604020104020204" pitchFamily="34" charset="0"/>
              </a:rPr>
              <a:t>terbentuk</a:t>
            </a:r>
            <a:r>
              <a:rPr lang="en-ID" sz="2000" dirty="0">
                <a:latin typeface="Abadi" panose="020B0604020104020204" pitchFamily="34" charset="0"/>
              </a:rPr>
              <a:t>, </a:t>
            </a:r>
            <a:r>
              <a:rPr lang="en-ID" sz="2000" dirty="0" err="1">
                <a:latin typeface="Abadi" panose="020B0604020104020204" pitchFamily="34" charset="0"/>
              </a:rPr>
              <a:t>sertakanlah</a:t>
            </a:r>
            <a:r>
              <a:rPr lang="en-ID" sz="2000" dirty="0">
                <a:latin typeface="Abadi" panose="020B0604020104020204" pitchFamily="34" charset="0"/>
              </a:rPr>
              <a:t>. </a:t>
            </a:r>
          </a:p>
        </p:txBody>
      </p:sp>
      <p:pic>
        <p:nvPicPr>
          <p:cNvPr id="3074" name="Picture 2" descr="Kotak lampu">
            <a:extLst>
              <a:ext uri="{FF2B5EF4-FFF2-40B4-BE49-F238E27FC236}">
                <a16:creationId xmlns:a16="http://schemas.microsoft.com/office/drawing/2014/main" id="{B5A9BD0B-CDB5-8FFA-622C-A6B0DC66A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98" y="1279447"/>
            <a:ext cx="4491603" cy="31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CB076-B2CA-29A3-B2AF-95ABC98938F6}"/>
              </a:ext>
            </a:extLst>
          </p:cNvPr>
          <p:cNvSpPr txBox="1"/>
          <p:nvPr/>
        </p:nvSpPr>
        <p:spPr>
          <a:xfrm>
            <a:off x="2235630" y="4481955"/>
            <a:ext cx="2530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6-5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49235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Abadi" panose="020B0604020104020204" pitchFamily="34" charset="0"/>
              </a:rPr>
              <a:t>Langkah 4: </a:t>
            </a:r>
            <a:r>
              <a:rPr lang="en-ID" sz="2000" dirty="0" err="1">
                <a:latin typeface="Abadi" panose="020B0604020104020204" pitchFamily="34" charset="0"/>
              </a:rPr>
              <a:t>Pilih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tepi</a:t>
            </a:r>
            <a:r>
              <a:rPr lang="en-ID" sz="2000" dirty="0">
                <a:latin typeface="Abadi" panose="020B0604020104020204" pitchFamily="34" charset="0"/>
              </a:rPr>
              <a:t> 0-1. </a:t>
            </a:r>
            <a:r>
              <a:rPr lang="en-ID" sz="2000" dirty="0" err="1">
                <a:latin typeface="Abadi" panose="020B0604020104020204" pitchFamily="34" charset="0"/>
              </a:rPr>
              <a:t>Tidak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ada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siklus</a:t>
            </a:r>
            <a:r>
              <a:rPr lang="en-ID" sz="2000" dirty="0">
                <a:latin typeface="Abadi" panose="020B0604020104020204" pitchFamily="34" charset="0"/>
              </a:rPr>
              <a:t> yang </a:t>
            </a:r>
            <a:r>
              <a:rPr lang="en-ID" sz="2000" dirty="0" err="1">
                <a:latin typeface="Abadi" panose="020B0604020104020204" pitchFamily="34" charset="0"/>
              </a:rPr>
              <a:t>terbentuk</a:t>
            </a:r>
            <a:r>
              <a:rPr lang="en-ID" sz="2000" dirty="0">
                <a:latin typeface="Abadi" panose="020B0604020104020204" pitchFamily="34" charset="0"/>
              </a:rPr>
              <a:t>, </a:t>
            </a:r>
            <a:r>
              <a:rPr lang="en-ID" sz="2000" dirty="0" err="1">
                <a:latin typeface="Abadi" panose="020B0604020104020204" pitchFamily="34" charset="0"/>
              </a:rPr>
              <a:t>sertakanlah</a:t>
            </a:r>
            <a:r>
              <a:rPr lang="en-ID" sz="2000" dirty="0"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4098" name="Picture 2" descr="Kotak lampu">
            <a:extLst>
              <a:ext uri="{FF2B5EF4-FFF2-40B4-BE49-F238E27FC236}">
                <a16:creationId xmlns:a16="http://schemas.microsoft.com/office/drawing/2014/main" id="{28442F6D-9689-5507-29CA-481F176CE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34" y="1279447"/>
            <a:ext cx="4477449" cy="318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DBCF0-8586-D04A-4CDE-5269585D13A1}"/>
              </a:ext>
            </a:extLst>
          </p:cNvPr>
          <p:cNvSpPr txBox="1"/>
          <p:nvPr/>
        </p:nvSpPr>
        <p:spPr>
          <a:xfrm>
            <a:off x="1941943" y="4462881"/>
            <a:ext cx="2389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0-1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29975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2281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Abadi" panose="020B0604020104020204" pitchFamily="34" charset="0"/>
              </a:rPr>
              <a:t>Langkah 5: </a:t>
            </a:r>
            <a:r>
              <a:rPr lang="en-ID" sz="2000" dirty="0" err="1">
                <a:latin typeface="Abadi" panose="020B0604020104020204" pitchFamily="34" charset="0"/>
              </a:rPr>
              <a:t>Pilih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tepi</a:t>
            </a:r>
            <a:r>
              <a:rPr lang="en-ID" sz="2000" dirty="0">
                <a:latin typeface="Abadi" panose="020B0604020104020204" pitchFamily="34" charset="0"/>
              </a:rPr>
              <a:t> 2-5. </a:t>
            </a:r>
            <a:r>
              <a:rPr lang="en-ID" sz="2000" dirty="0" err="1">
                <a:latin typeface="Abadi" panose="020B0604020104020204" pitchFamily="34" charset="0"/>
              </a:rPr>
              <a:t>Tidak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ada</a:t>
            </a:r>
            <a:r>
              <a:rPr lang="en-ID" sz="2000" dirty="0">
                <a:latin typeface="Abadi" panose="020B0604020104020204" pitchFamily="34" charset="0"/>
              </a:rPr>
              <a:t> </a:t>
            </a:r>
            <a:r>
              <a:rPr lang="en-ID" sz="2000" dirty="0" err="1">
                <a:latin typeface="Abadi" panose="020B0604020104020204" pitchFamily="34" charset="0"/>
              </a:rPr>
              <a:t>siklus</a:t>
            </a:r>
            <a:r>
              <a:rPr lang="en-ID" sz="2000" dirty="0">
                <a:latin typeface="Abadi" panose="020B0604020104020204" pitchFamily="34" charset="0"/>
              </a:rPr>
              <a:t> yang </a:t>
            </a:r>
            <a:r>
              <a:rPr lang="en-ID" sz="2000" dirty="0" err="1">
                <a:latin typeface="Abadi" panose="020B0604020104020204" pitchFamily="34" charset="0"/>
              </a:rPr>
              <a:t>terbentuk</a:t>
            </a:r>
            <a:r>
              <a:rPr lang="en-ID" sz="2000" dirty="0">
                <a:latin typeface="Abadi" panose="020B0604020104020204" pitchFamily="34" charset="0"/>
              </a:rPr>
              <a:t>, </a:t>
            </a:r>
            <a:r>
              <a:rPr lang="en-ID" sz="2000" dirty="0" err="1">
                <a:latin typeface="Abadi" panose="020B0604020104020204" pitchFamily="34" charset="0"/>
              </a:rPr>
              <a:t>sertakanlah</a:t>
            </a:r>
            <a:r>
              <a:rPr lang="en-ID" sz="2000" dirty="0"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5122" name="Picture 2" descr="Kotak lampu">
            <a:extLst>
              <a:ext uri="{FF2B5EF4-FFF2-40B4-BE49-F238E27FC236}">
                <a16:creationId xmlns:a16="http://schemas.microsoft.com/office/drawing/2014/main" id="{1CE71969-245C-6026-14D1-F649DEC5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34" y="1279447"/>
            <a:ext cx="4576427" cy="325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D72212-DC6C-1D48-8DF5-2B79ADC93735}"/>
              </a:ext>
            </a:extLst>
          </p:cNvPr>
          <p:cNvSpPr txBox="1"/>
          <p:nvPr/>
        </p:nvSpPr>
        <p:spPr>
          <a:xfrm>
            <a:off x="1967764" y="4533254"/>
            <a:ext cx="239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2-5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45009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778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>
                <a:latin typeface="Abadi" panose="020B0604020104020204" pitchFamily="34" charset="0"/>
              </a:rPr>
              <a:t>Langkah 6: </a:t>
            </a:r>
            <a:r>
              <a:rPr lang="en-ID" dirty="0" err="1">
                <a:latin typeface="Abadi" panose="020B0604020104020204" pitchFamily="34" charset="0"/>
              </a:rPr>
              <a:t>Pilih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tepi</a:t>
            </a:r>
            <a:r>
              <a:rPr lang="en-ID" dirty="0">
                <a:latin typeface="Abadi" panose="020B0604020104020204" pitchFamily="34" charset="0"/>
              </a:rPr>
              <a:t> 8-6. Karena </a:t>
            </a:r>
            <a:r>
              <a:rPr lang="en-ID" dirty="0" err="1">
                <a:latin typeface="Abadi" panose="020B0604020104020204" pitchFamily="34" charset="0"/>
              </a:rPr>
              <a:t>memasukkan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tepi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ini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menghasilkan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siklus</a:t>
            </a:r>
            <a:r>
              <a:rPr lang="en-ID" dirty="0">
                <a:latin typeface="Abadi" panose="020B0604020104020204" pitchFamily="34" charset="0"/>
              </a:rPr>
              <a:t>, </a:t>
            </a:r>
            <a:r>
              <a:rPr lang="en-ID" dirty="0" err="1">
                <a:latin typeface="Abadi" panose="020B0604020104020204" pitchFamily="34" charset="0"/>
              </a:rPr>
              <a:t>buang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saja</a:t>
            </a:r>
            <a:r>
              <a:rPr lang="en-ID" dirty="0">
                <a:latin typeface="Abadi" panose="020B0604020104020204" pitchFamily="34" charset="0"/>
              </a:rPr>
              <a:t>. </a:t>
            </a:r>
            <a:r>
              <a:rPr lang="en-ID" dirty="0" err="1">
                <a:latin typeface="Abadi" panose="020B0604020104020204" pitchFamily="34" charset="0"/>
              </a:rPr>
              <a:t>Pilih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tepi</a:t>
            </a:r>
            <a:r>
              <a:rPr lang="en-ID" dirty="0">
                <a:latin typeface="Abadi" panose="020B0604020104020204" pitchFamily="34" charset="0"/>
              </a:rPr>
              <a:t> 2-3: </a:t>
            </a:r>
            <a:r>
              <a:rPr lang="en-ID" dirty="0" err="1">
                <a:latin typeface="Abadi" panose="020B0604020104020204" pitchFamily="34" charset="0"/>
              </a:rPr>
              <a:t>Tidak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ada</a:t>
            </a:r>
            <a:r>
              <a:rPr lang="en-ID" dirty="0">
                <a:latin typeface="Abadi" panose="020B0604020104020204" pitchFamily="34" charset="0"/>
              </a:rPr>
              <a:t> </a:t>
            </a:r>
            <a:r>
              <a:rPr lang="en-ID" dirty="0" err="1">
                <a:latin typeface="Abadi" panose="020B0604020104020204" pitchFamily="34" charset="0"/>
              </a:rPr>
              <a:t>siklus</a:t>
            </a:r>
            <a:r>
              <a:rPr lang="en-ID" dirty="0">
                <a:latin typeface="Abadi" panose="020B0604020104020204" pitchFamily="34" charset="0"/>
              </a:rPr>
              <a:t> yang </a:t>
            </a:r>
            <a:r>
              <a:rPr lang="en-ID" dirty="0" err="1">
                <a:latin typeface="Abadi" panose="020B0604020104020204" pitchFamily="34" charset="0"/>
              </a:rPr>
              <a:t>terbentuk</a:t>
            </a:r>
            <a:r>
              <a:rPr lang="en-ID" dirty="0">
                <a:latin typeface="Abadi" panose="020B0604020104020204" pitchFamily="34" charset="0"/>
              </a:rPr>
              <a:t>, </a:t>
            </a:r>
            <a:r>
              <a:rPr lang="en-ID" dirty="0" err="1">
                <a:latin typeface="Abadi" panose="020B0604020104020204" pitchFamily="34" charset="0"/>
              </a:rPr>
              <a:t>sertakan</a:t>
            </a:r>
            <a:r>
              <a:rPr lang="en-ID" dirty="0"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72212-DC6C-1D48-8DF5-2B79ADC93735}"/>
              </a:ext>
            </a:extLst>
          </p:cNvPr>
          <p:cNvSpPr txBox="1"/>
          <p:nvPr/>
        </p:nvSpPr>
        <p:spPr>
          <a:xfrm>
            <a:off x="1967764" y="4533254"/>
            <a:ext cx="239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2-3 di MST</a:t>
            </a:r>
            <a:endParaRPr lang="en-ID" dirty="0"/>
          </a:p>
        </p:txBody>
      </p:sp>
      <p:pic>
        <p:nvPicPr>
          <p:cNvPr id="8194" name="Picture 2" descr="Kotak lampu">
            <a:extLst>
              <a:ext uri="{FF2B5EF4-FFF2-40B4-BE49-F238E27FC236}">
                <a16:creationId xmlns:a16="http://schemas.microsoft.com/office/drawing/2014/main" id="{00DC0842-F09B-28EC-4678-AAADAEB9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32" y="1299367"/>
            <a:ext cx="4403275" cy="313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97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4" y="776147"/>
            <a:ext cx="86931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600" dirty="0">
                <a:latin typeface="Abadi" panose="020B0604020104020204" pitchFamily="34" charset="0"/>
              </a:rPr>
              <a:t>Langkah 7: </a:t>
            </a:r>
            <a:r>
              <a:rPr lang="en-ID" sz="1600" dirty="0" err="1">
                <a:latin typeface="Abadi" panose="020B0604020104020204" pitchFamily="34" charset="0"/>
              </a:rPr>
              <a:t>Pilih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7-8. Karena </a:t>
            </a:r>
            <a:r>
              <a:rPr lang="en-ID" sz="1600" dirty="0" err="1">
                <a:latin typeface="Abadi" panose="020B0604020104020204" pitchFamily="34" charset="0"/>
              </a:rPr>
              <a:t>memasukkan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ini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menghasilkan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siklus</a:t>
            </a:r>
            <a:r>
              <a:rPr lang="en-ID" sz="1600" dirty="0">
                <a:latin typeface="Abadi" panose="020B0604020104020204" pitchFamily="34" charset="0"/>
              </a:rPr>
              <a:t>, </a:t>
            </a:r>
            <a:r>
              <a:rPr lang="en-ID" sz="1600" dirty="0" err="1">
                <a:latin typeface="Abadi" panose="020B0604020104020204" pitchFamily="34" charset="0"/>
              </a:rPr>
              <a:t>buang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saja</a:t>
            </a:r>
            <a:r>
              <a:rPr lang="en-ID" sz="1600" dirty="0">
                <a:latin typeface="Abadi" panose="020B0604020104020204" pitchFamily="34" charset="0"/>
              </a:rPr>
              <a:t>. </a:t>
            </a:r>
            <a:r>
              <a:rPr lang="en-ID" sz="1600" dirty="0" err="1">
                <a:latin typeface="Abadi" panose="020B0604020104020204" pitchFamily="34" charset="0"/>
              </a:rPr>
              <a:t>Pilih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0-7. </a:t>
            </a:r>
            <a:r>
              <a:rPr lang="en-ID" sz="1600" dirty="0" err="1">
                <a:latin typeface="Abadi" panose="020B0604020104020204" pitchFamily="34" charset="0"/>
              </a:rPr>
              <a:t>Tidak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ada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siklus</a:t>
            </a:r>
            <a:r>
              <a:rPr lang="en-ID" sz="1600" dirty="0">
                <a:latin typeface="Abadi" panose="020B0604020104020204" pitchFamily="34" charset="0"/>
              </a:rPr>
              <a:t> yang </a:t>
            </a:r>
            <a:r>
              <a:rPr lang="en-ID" sz="1600" dirty="0" err="1">
                <a:latin typeface="Abadi" panose="020B0604020104020204" pitchFamily="34" charset="0"/>
              </a:rPr>
              <a:t>terbentuk</a:t>
            </a:r>
            <a:r>
              <a:rPr lang="en-ID" sz="1600" dirty="0">
                <a:latin typeface="Abadi" panose="020B0604020104020204" pitchFamily="34" charset="0"/>
              </a:rPr>
              <a:t>, </a:t>
            </a:r>
            <a:r>
              <a:rPr lang="en-ID" sz="1600" dirty="0" err="1">
                <a:latin typeface="Abadi" panose="020B0604020104020204" pitchFamily="34" charset="0"/>
              </a:rPr>
              <a:t>sertakanlah</a:t>
            </a:r>
            <a:r>
              <a:rPr lang="en-ID" sz="1600" dirty="0"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7170" name="Picture 2" descr="Kotak lampu">
            <a:extLst>
              <a:ext uri="{FF2B5EF4-FFF2-40B4-BE49-F238E27FC236}">
                <a16:creationId xmlns:a16="http://schemas.microsoft.com/office/drawing/2014/main" id="{93EC09C5-6C2D-4197-CF94-5C1D6C475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64" y="1373893"/>
            <a:ext cx="4427833" cy="31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0D9B3A-2E7B-D77C-90FE-E039485F1866}"/>
              </a:ext>
            </a:extLst>
          </p:cNvPr>
          <p:cNvSpPr txBox="1"/>
          <p:nvPr/>
        </p:nvSpPr>
        <p:spPr>
          <a:xfrm>
            <a:off x="1904077" y="4546225"/>
            <a:ext cx="2398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0-7 di MST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816532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71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badi" panose="020B0604020104020204" pitchFamily="34" charset="0"/>
              </a:rPr>
              <a:t>Langkah 8: </a:t>
            </a:r>
            <a:r>
              <a:rPr lang="en-ID" sz="1600" dirty="0" err="1">
                <a:latin typeface="Abadi" panose="020B0604020104020204" pitchFamily="34" charset="0"/>
              </a:rPr>
              <a:t>Pilih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1-2. Karena </a:t>
            </a:r>
            <a:r>
              <a:rPr lang="en-ID" sz="1600" dirty="0" err="1">
                <a:latin typeface="Abadi" panose="020B0604020104020204" pitchFamily="34" charset="0"/>
              </a:rPr>
              <a:t>memasukkan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ini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menghasilkan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siklus</a:t>
            </a:r>
            <a:r>
              <a:rPr lang="en-ID" sz="1600" dirty="0">
                <a:latin typeface="Abadi" panose="020B0604020104020204" pitchFamily="34" charset="0"/>
              </a:rPr>
              <a:t>, </a:t>
            </a:r>
            <a:r>
              <a:rPr lang="en-ID" sz="1600" dirty="0" err="1">
                <a:latin typeface="Abadi" panose="020B0604020104020204" pitchFamily="34" charset="0"/>
              </a:rPr>
              <a:t>buang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saja</a:t>
            </a:r>
            <a:r>
              <a:rPr lang="en-ID" sz="1600" dirty="0">
                <a:latin typeface="Abadi" panose="020B0604020104020204" pitchFamily="34" charset="0"/>
              </a:rPr>
              <a:t>. </a:t>
            </a:r>
            <a:r>
              <a:rPr lang="en-ID" sz="1600" dirty="0" err="1">
                <a:latin typeface="Abadi" panose="020B0604020104020204" pitchFamily="34" charset="0"/>
              </a:rPr>
              <a:t>Pilih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3-4. </a:t>
            </a:r>
            <a:r>
              <a:rPr lang="en-ID" sz="1600" dirty="0" err="1">
                <a:latin typeface="Abadi" panose="020B0604020104020204" pitchFamily="34" charset="0"/>
              </a:rPr>
              <a:t>Tidak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ada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siklus</a:t>
            </a:r>
            <a:r>
              <a:rPr lang="en-ID" sz="1600" dirty="0">
                <a:latin typeface="Abadi" panose="020B0604020104020204" pitchFamily="34" charset="0"/>
              </a:rPr>
              <a:t> yang </a:t>
            </a:r>
            <a:r>
              <a:rPr lang="en-ID" sz="1600" dirty="0" err="1">
                <a:latin typeface="Abadi" panose="020B0604020104020204" pitchFamily="34" charset="0"/>
              </a:rPr>
              <a:t>terbentuk</a:t>
            </a:r>
            <a:r>
              <a:rPr lang="en-ID" sz="1600" dirty="0">
                <a:latin typeface="Abadi" panose="020B0604020104020204" pitchFamily="34" charset="0"/>
              </a:rPr>
              <a:t>, </a:t>
            </a:r>
            <a:r>
              <a:rPr lang="en-ID" sz="1600" dirty="0" err="1">
                <a:latin typeface="Abadi" panose="020B0604020104020204" pitchFamily="34" charset="0"/>
              </a:rPr>
              <a:t>sertakanlah</a:t>
            </a:r>
            <a:r>
              <a:rPr lang="en-ID" sz="1600" dirty="0"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6146" name="Picture 2" descr="Kotak lampu">
            <a:extLst>
              <a:ext uri="{FF2B5EF4-FFF2-40B4-BE49-F238E27FC236}">
                <a16:creationId xmlns:a16="http://schemas.microsoft.com/office/drawing/2014/main" id="{E965047A-DFA2-7F85-7B0C-F1D6FB5D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1" y="1457636"/>
            <a:ext cx="4505325" cy="32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8C94B-2FA4-29FA-78A0-8A2B312CE162}"/>
              </a:ext>
            </a:extLst>
          </p:cNvPr>
          <p:cNvSpPr txBox="1"/>
          <p:nvPr/>
        </p:nvSpPr>
        <p:spPr>
          <a:xfrm>
            <a:off x="2594331" y="4672290"/>
            <a:ext cx="2475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3-4 di MST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75015-A9E1-BE26-4EB3-4AC12A1C37D6}"/>
              </a:ext>
            </a:extLst>
          </p:cNvPr>
          <p:cNvSpPr txBox="1"/>
          <p:nvPr/>
        </p:nvSpPr>
        <p:spPr>
          <a:xfrm>
            <a:off x="5118196" y="2435095"/>
            <a:ext cx="3793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Catatan</a:t>
            </a:r>
            <a:r>
              <a:rPr lang="en-ID" dirty="0"/>
              <a:t>: Karena </a:t>
            </a:r>
            <a:r>
              <a:rPr lang="en-ID" dirty="0" err="1"/>
              <a:t>jumlah</a:t>
            </a:r>
            <a:r>
              <a:rPr lang="en-ID" dirty="0"/>
              <a:t> edge yang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MST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(V – 1),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berhenti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33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8602894" y="3199834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Google Shape;257;p30">
            <a:extLst>
              <a:ext uri="{FF2B5EF4-FFF2-40B4-BE49-F238E27FC236}">
                <a16:creationId xmlns:a16="http://schemas.microsoft.com/office/drawing/2014/main" id="{6BA67612-1F48-D5A4-B3CD-3D350FF5FC8C}"/>
              </a:ext>
            </a:extLst>
          </p:cNvPr>
          <p:cNvSpPr txBox="1">
            <a:spLocks/>
          </p:cNvSpPr>
          <p:nvPr/>
        </p:nvSpPr>
        <p:spPr>
          <a:xfrm>
            <a:off x="643640" y="616819"/>
            <a:ext cx="8474965" cy="94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400" dirty="0" err="1">
                <a:latin typeface="Arial Black" panose="020B0A04020102020204" pitchFamily="34" charset="0"/>
              </a:rPr>
              <a:t>Penyelesaian</a:t>
            </a:r>
            <a:r>
              <a:rPr lang="en-US" sz="2400" dirty="0">
                <a:latin typeface="Arial Black" panose="020B0A04020102020204" pitchFamily="34" charset="0"/>
              </a:rPr>
              <a:t> </a:t>
            </a:r>
            <a:r>
              <a:rPr lang="en-US" sz="2400" dirty="0" err="1">
                <a:latin typeface="Arial Black" panose="020B0A04020102020204" pitchFamily="34" charset="0"/>
              </a:rPr>
              <a:t>Matematis</a:t>
            </a:r>
            <a:r>
              <a:rPr lang="en-US" sz="2400" dirty="0">
                <a:latin typeface="Arial Black" panose="020B0A04020102020204" pitchFamily="34" charset="0"/>
              </a:rPr>
              <a:t> Masalah Knapsack</a:t>
            </a:r>
            <a:endParaRPr lang="en-ID" sz="2400" dirty="0">
              <a:latin typeface="Arial Black" panose="020B0A04020102020204" pitchFamily="34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91341B7-C251-2991-54E5-0C4EE10B6F28}"/>
              </a:ext>
            </a:extLst>
          </p:cNvPr>
          <p:cNvSpPr/>
          <p:nvPr/>
        </p:nvSpPr>
        <p:spPr>
          <a:xfrm>
            <a:off x="209331" y="875918"/>
            <a:ext cx="420845" cy="474126"/>
          </a:xfrm>
          <a:prstGeom prst="chevron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8" name="Google Shape;257;p30">
            <a:extLst>
              <a:ext uri="{FF2B5EF4-FFF2-40B4-BE49-F238E27FC236}">
                <a16:creationId xmlns:a16="http://schemas.microsoft.com/office/drawing/2014/main" id="{83381490-B66B-7578-9BDD-04F9E19A536F}"/>
              </a:ext>
            </a:extLst>
          </p:cNvPr>
          <p:cNvSpPr txBox="1">
            <a:spLocks/>
          </p:cNvSpPr>
          <p:nvPr/>
        </p:nvSpPr>
        <p:spPr>
          <a:xfrm>
            <a:off x="663498" y="936812"/>
            <a:ext cx="9032280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2000" dirty="0">
                <a:latin typeface="Arial Black" panose="020B0A04020102020204" pitchFamily="34" charset="0"/>
              </a:rPr>
              <a:t>Langkah 1</a:t>
            </a:r>
          </a:p>
          <a:p>
            <a:r>
              <a:rPr lang="en-US" sz="2000" dirty="0">
                <a:latin typeface="Arial Black" panose="020B0A04020102020204" pitchFamily="34" charset="0"/>
              </a:rPr>
              <a:t>    * </a:t>
            </a:r>
            <a:r>
              <a:rPr lang="en-US" sz="2000" b="1" dirty="0" err="1">
                <a:latin typeface="Arial Black" panose="020B0A04020102020204" pitchFamily="34" charset="0"/>
              </a:rPr>
              <a:t>Menerapkan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Fungsi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Pembatas</a:t>
            </a:r>
            <a:r>
              <a:rPr lang="en-US" sz="2000" b="1" dirty="0">
                <a:latin typeface="Arial Black" panose="020B0A04020102020204" pitchFamily="34" charset="0"/>
              </a:rPr>
              <a:t> (</a:t>
            </a:r>
            <a:r>
              <a:rPr lang="en-US" sz="2000" b="1" dirty="0" err="1">
                <a:latin typeface="Arial Black" panose="020B0A04020102020204" pitchFamily="34" charset="0"/>
              </a:rPr>
              <a:t>Subyektif</a:t>
            </a:r>
            <a:r>
              <a:rPr lang="en-US" sz="2000" b="1" dirty="0">
                <a:latin typeface="Arial Black" panose="020B0A04020102020204" pitchFamily="34" charset="0"/>
              </a:rPr>
              <a:t>)</a:t>
            </a:r>
          </a:p>
          <a:p>
            <a:r>
              <a:rPr lang="en-US" sz="2000" b="1" dirty="0">
                <a:latin typeface="Arial Black" panose="020B0A04020102020204" pitchFamily="34" charset="0"/>
              </a:rPr>
              <a:t>       </a:t>
            </a:r>
            <a:r>
              <a:rPr lang="en-US" sz="2000" b="1" dirty="0" err="1">
                <a:latin typeface="Arial Black" panose="020B0A04020102020204" pitchFamily="34" charset="0"/>
              </a:rPr>
              <a:t>Asumsi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Bobot</a:t>
            </a:r>
            <a:r>
              <a:rPr lang="en-US" sz="2000" b="1" dirty="0">
                <a:latin typeface="Arial Black" panose="020B0A04020102020204" pitchFamily="34" charset="0"/>
              </a:rPr>
              <a:t> </a:t>
            </a:r>
            <a:r>
              <a:rPr lang="en-US" sz="2000" b="1" dirty="0" err="1">
                <a:latin typeface="Arial Black" panose="020B0A04020102020204" pitchFamily="34" charset="0"/>
              </a:rPr>
              <a:t>Barang</a:t>
            </a:r>
            <a:r>
              <a:rPr lang="en-US" sz="2000" b="1" dirty="0">
                <a:latin typeface="Arial Black" panose="020B0A04020102020204" pitchFamily="34" charset="0"/>
              </a:rPr>
              <a:t> : 0 dan 1</a:t>
            </a:r>
            <a:endParaRPr lang="en-ID" sz="2000" b="1" dirty="0">
              <a:latin typeface="Arial Black" panose="020B0A04020102020204" pitchFamily="34" charset="0"/>
            </a:endParaRPr>
          </a:p>
        </p:txBody>
      </p:sp>
      <p:sp>
        <p:nvSpPr>
          <p:cNvPr id="24" name="Google Shape;257;p30">
            <a:extLst>
              <a:ext uri="{FF2B5EF4-FFF2-40B4-BE49-F238E27FC236}">
                <a16:creationId xmlns:a16="http://schemas.microsoft.com/office/drawing/2014/main" id="{430CDA31-EF42-FEEE-A2B3-7C22B3AE7B34}"/>
              </a:ext>
            </a:extLst>
          </p:cNvPr>
          <p:cNvSpPr txBox="1">
            <a:spLocks/>
          </p:cNvSpPr>
          <p:nvPr/>
        </p:nvSpPr>
        <p:spPr>
          <a:xfrm>
            <a:off x="499355" y="2244477"/>
            <a:ext cx="6199638" cy="160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</a:rPr>
              <a:t>	   </a:t>
            </a:r>
            <a:r>
              <a:rPr lang="en-US" sz="2000" dirty="0" err="1">
                <a:latin typeface="Albert Sans" panose="020B0604020202020204" charset="0"/>
              </a:rPr>
              <a:t>Bobot</a:t>
            </a:r>
            <a:endParaRPr lang="en-US" sz="2000" dirty="0">
              <a:latin typeface="Albert Sans" panose="020B0604020202020204" charset="0"/>
            </a:endParaRPr>
          </a:p>
          <a:p>
            <a:r>
              <a:rPr lang="en-US" sz="2000" dirty="0">
                <a:latin typeface="Albert Sans" panose="020B0604020202020204" charset="0"/>
              </a:rPr>
              <a:t>W1  = 18   X1  = 0</a:t>
            </a:r>
          </a:p>
          <a:p>
            <a:r>
              <a:rPr lang="en-US" sz="2000" i="1" dirty="0">
                <a:latin typeface="Albert Sans" panose="020B0604020202020204" charset="0"/>
              </a:rPr>
              <a:t>W2 = 15   X2 = 1</a:t>
            </a:r>
          </a:p>
          <a:p>
            <a:r>
              <a:rPr lang="en-US" sz="2000" i="1" dirty="0">
                <a:latin typeface="Albert Sans" panose="020B0604020202020204" charset="0"/>
              </a:rPr>
              <a:t>W3 = 10   X3 = 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56C0FA-3CB8-256B-1485-DA375E7C0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374485"/>
              </p:ext>
            </p:extLst>
          </p:nvPr>
        </p:nvGraphicFramePr>
        <p:xfrm>
          <a:off x="4766369" y="2392035"/>
          <a:ext cx="3709340" cy="2595880"/>
        </p:xfrm>
        <a:graphic>
          <a:graphicData uri="http://schemas.openxmlformats.org/drawingml/2006/table">
            <a:tbl>
              <a:tblPr firstRow="1" bandRow="1">
                <a:tableStyleId>{8CB14B8B-9F33-4C18-9AB5-6524D0044275}</a:tableStyleId>
              </a:tblPr>
              <a:tblGrid>
                <a:gridCol w="1067740">
                  <a:extLst>
                    <a:ext uri="{9D8B030D-6E8A-4147-A177-3AD203B41FA5}">
                      <a16:colId xmlns:a16="http://schemas.microsoft.com/office/drawing/2014/main" val="1524539362"/>
                    </a:ext>
                  </a:extLst>
                </a:gridCol>
                <a:gridCol w="1253066">
                  <a:extLst>
                    <a:ext uri="{9D8B030D-6E8A-4147-A177-3AD203B41FA5}">
                      <a16:colId xmlns:a16="http://schemas.microsoft.com/office/drawing/2014/main" val="4071001450"/>
                    </a:ext>
                  </a:extLst>
                </a:gridCol>
                <a:gridCol w="1388534">
                  <a:extLst>
                    <a:ext uri="{9D8B030D-6E8A-4147-A177-3AD203B41FA5}">
                      <a16:colId xmlns:a16="http://schemas.microsoft.com/office/drawing/2014/main" val="1346798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Solusi Ke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X1 , X2 , X3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Ʃ Wi Xi</a:t>
                      </a:r>
                      <a:endParaRPr lang="en-ID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26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1, 1/2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8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18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24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644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645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ID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578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78BCF0-F8A2-E61A-6BEA-40641229384B}"/>
              </a:ext>
            </a:extLst>
          </p:cNvPr>
          <p:cNvSpPr/>
          <p:nvPr/>
        </p:nvSpPr>
        <p:spPr>
          <a:xfrm>
            <a:off x="4766369" y="2797919"/>
            <a:ext cx="3709340" cy="3188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Google Shape;257;p30">
            <a:extLst>
              <a:ext uri="{FF2B5EF4-FFF2-40B4-BE49-F238E27FC236}">
                <a16:creationId xmlns:a16="http://schemas.microsoft.com/office/drawing/2014/main" id="{2BB95DC9-FF26-1DE3-EAF1-52F08361680F}"/>
              </a:ext>
            </a:extLst>
          </p:cNvPr>
          <p:cNvSpPr txBox="1">
            <a:spLocks/>
          </p:cNvSpPr>
          <p:nvPr/>
        </p:nvSpPr>
        <p:spPr>
          <a:xfrm>
            <a:off x="553184" y="3899292"/>
            <a:ext cx="6199638" cy="125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5000" b="0" i="0" u="none" strike="noStrike" cap="none">
                <a:solidFill>
                  <a:schemeClr val="dk2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2000" dirty="0">
                <a:latin typeface="Albert Sans" panose="020B0604020202020204" charset="0"/>
              </a:rPr>
              <a:t>W3.X3 = M – ((W1.X1)+(W2.X2))</a:t>
            </a:r>
          </a:p>
          <a:p>
            <a:r>
              <a:rPr lang="en-US" sz="2000" dirty="0">
                <a:latin typeface="Albert Sans" panose="020B0604020202020204" charset="0"/>
              </a:rPr>
              <a:t>W3.X3 = 20 – ((18.0)+(15.1))</a:t>
            </a:r>
            <a:endParaRPr lang="en-US" sz="2000" i="1" dirty="0">
              <a:latin typeface="Albert Sans" panose="020B0604020202020204" charset="0"/>
            </a:endParaRPr>
          </a:p>
          <a:p>
            <a:r>
              <a:rPr lang="en-US" sz="2000" dirty="0">
                <a:latin typeface="Albert Sans" panose="020B0604020202020204" charset="0"/>
              </a:rPr>
              <a:t>W3.X3 = 20 – 15 = 5</a:t>
            </a:r>
          </a:p>
          <a:p>
            <a:r>
              <a:rPr lang="en-US" sz="2000" i="1" dirty="0">
                <a:latin typeface="Albert Sans" panose="020B0604020202020204" charset="0"/>
              </a:rPr>
              <a:t>      X3 = 5 / W3 = 5 / 10 = 1/2</a:t>
            </a:r>
          </a:p>
          <a:p>
            <a:endParaRPr lang="en-US" sz="2000" i="1" dirty="0">
              <a:latin typeface="Albert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257;p30">
                <a:extLst>
                  <a:ext uri="{FF2B5EF4-FFF2-40B4-BE49-F238E27FC236}">
                    <a16:creationId xmlns:a16="http://schemas.microsoft.com/office/drawing/2014/main" id="{4B3C9C11-336F-C623-1FF6-A3E83A714C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2714" y="2487662"/>
                <a:ext cx="1960579" cy="1168445"/>
              </a:xfrm>
              <a:prstGeom prst="rect">
                <a:avLst/>
              </a:prstGeom>
              <a:noFill/>
              <a:ln w="34925"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5000" b="0" i="0" u="none" strike="noStrike" cap="none">
                    <a:solidFill>
                      <a:schemeClr val="dk2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anrope Extra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anrope ExtraBold"/>
                    <a:ea typeface="Manrope ExtraBold"/>
                    <a:cs typeface="Manrope ExtraBold"/>
                    <a:sym typeface="Manrope ExtraBold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brk m:alnAt="23"/>
                            </m:rP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≤</m:t>
                          </m:r>
                        </m:e>
                      </m:nary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ID" sz="2000" b="1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1" name="Google Shape;257;p30">
                <a:extLst>
                  <a:ext uri="{FF2B5EF4-FFF2-40B4-BE49-F238E27FC236}">
                    <a16:creationId xmlns:a16="http://schemas.microsoft.com/office/drawing/2014/main" id="{4B3C9C11-336F-C623-1FF6-A3E83A714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714" y="2487662"/>
                <a:ext cx="1960579" cy="1168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49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555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0E07DB-A880-50FB-35C9-81672C004013}"/>
              </a:ext>
            </a:extLst>
          </p:cNvPr>
          <p:cNvSpPr txBox="1"/>
          <p:nvPr/>
        </p:nvSpPr>
        <p:spPr>
          <a:xfrm>
            <a:off x="195145" y="776147"/>
            <a:ext cx="87163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latin typeface="Abadi" panose="020B0604020104020204" pitchFamily="34" charset="0"/>
              </a:rPr>
              <a:t>Langkah 8: </a:t>
            </a:r>
            <a:r>
              <a:rPr lang="en-ID" sz="1600" dirty="0" err="1">
                <a:latin typeface="Abadi" panose="020B0604020104020204" pitchFamily="34" charset="0"/>
              </a:rPr>
              <a:t>Pilih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1-2. Karena </a:t>
            </a:r>
            <a:r>
              <a:rPr lang="en-ID" sz="1600" dirty="0" err="1">
                <a:latin typeface="Abadi" panose="020B0604020104020204" pitchFamily="34" charset="0"/>
              </a:rPr>
              <a:t>memasukkan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ini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menghasilkan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siklus</a:t>
            </a:r>
            <a:r>
              <a:rPr lang="en-ID" sz="1600" dirty="0">
                <a:latin typeface="Abadi" panose="020B0604020104020204" pitchFamily="34" charset="0"/>
              </a:rPr>
              <a:t>, </a:t>
            </a:r>
            <a:r>
              <a:rPr lang="en-ID" sz="1600" dirty="0" err="1">
                <a:latin typeface="Abadi" panose="020B0604020104020204" pitchFamily="34" charset="0"/>
              </a:rPr>
              <a:t>buang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saja</a:t>
            </a:r>
            <a:r>
              <a:rPr lang="en-ID" sz="1600" dirty="0">
                <a:latin typeface="Abadi" panose="020B0604020104020204" pitchFamily="34" charset="0"/>
              </a:rPr>
              <a:t>. </a:t>
            </a:r>
            <a:r>
              <a:rPr lang="en-ID" sz="1600" dirty="0" err="1">
                <a:latin typeface="Abadi" panose="020B0604020104020204" pitchFamily="34" charset="0"/>
              </a:rPr>
              <a:t>Pilih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tepi</a:t>
            </a:r>
            <a:r>
              <a:rPr lang="en-ID" sz="1600" dirty="0">
                <a:latin typeface="Abadi" panose="020B0604020104020204" pitchFamily="34" charset="0"/>
              </a:rPr>
              <a:t> 3-4. </a:t>
            </a:r>
            <a:r>
              <a:rPr lang="en-ID" sz="1600" dirty="0" err="1">
                <a:latin typeface="Abadi" panose="020B0604020104020204" pitchFamily="34" charset="0"/>
              </a:rPr>
              <a:t>Tidak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ada</a:t>
            </a:r>
            <a:r>
              <a:rPr lang="en-ID" sz="1600" dirty="0">
                <a:latin typeface="Abadi" panose="020B0604020104020204" pitchFamily="34" charset="0"/>
              </a:rPr>
              <a:t> </a:t>
            </a:r>
            <a:r>
              <a:rPr lang="en-ID" sz="1600" dirty="0" err="1">
                <a:latin typeface="Abadi" panose="020B0604020104020204" pitchFamily="34" charset="0"/>
              </a:rPr>
              <a:t>siklus</a:t>
            </a:r>
            <a:r>
              <a:rPr lang="en-ID" sz="1600" dirty="0">
                <a:latin typeface="Abadi" panose="020B0604020104020204" pitchFamily="34" charset="0"/>
              </a:rPr>
              <a:t> yang </a:t>
            </a:r>
            <a:r>
              <a:rPr lang="en-ID" sz="1600" dirty="0" err="1">
                <a:latin typeface="Abadi" panose="020B0604020104020204" pitchFamily="34" charset="0"/>
              </a:rPr>
              <a:t>terbentuk</a:t>
            </a:r>
            <a:r>
              <a:rPr lang="en-ID" sz="1600" dirty="0">
                <a:latin typeface="Abadi" panose="020B0604020104020204" pitchFamily="34" charset="0"/>
              </a:rPr>
              <a:t>, </a:t>
            </a:r>
            <a:r>
              <a:rPr lang="en-ID" sz="1600" dirty="0" err="1">
                <a:latin typeface="Abadi" panose="020B0604020104020204" pitchFamily="34" charset="0"/>
              </a:rPr>
              <a:t>sertakanlah</a:t>
            </a:r>
            <a:r>
              <a:rPr lang="en-ID" sz="1600" dirty="0"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6146" name="Picture 2" descr="Kotak lampu">
            <a:extLst>
              <a:ext uri="{FF2B5EF4-FFF2-40B4-BE49-F238E27FC236}">
                <a16:creationId xmlns:a16="http://schemas.microsoft.com/office/drawing/2014/main" id="{E965047A-DFA2-7F85-7B0C-F1D6FB5D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1" y="1457636"/>
            <a:ext cx="4505325" cy="321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8C94B-2FA4-29FA-78A0-8A2B312CE162}"/>
              </a:ext>
            </a:extLst>
          </p:cNvPr>
          <p:cNvSpPr txBox="1"/>
          <p:nvPr/>
        </p:nvSpPr>
        <p:spPr>
          <a:xfrm>
            <a:off x="2594331" y="4672290"/>
            <a:ext cx="2475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Tambahkan tepi 3-4 di MST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75015-A9E1-BE26-4EB3-4AC12A1C37D6}"/>
              </a:ext>
            </a:extLst>
          </p:cNvPr>
          <p:cNvSpPr txBox="1"/>
          <p:nvPr/>
        </p:nvSpPr>
        <p:spPr>
          <a:xfrm>
            <a:off x="5118196" y="2435095"/>
            <a:ext cx="3793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/>
              <a:t>Catatan</a:t>
            </a:r>
            <a:r>
              <a:rPr lang="en-ID" dirty="0"/>
              <a:t>: Karena </a:t>
            </a:r>
            <a:r>
              <a:rPr lang="en-ID" dirty="0" err="1"/>
              <a:t>jumlah</a:t>
            </a:r>
            <a:r>
              <a:rPr lang="en-ID" dirty="0"/>
              <a:t> edge yang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MST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(V – 1),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berhenti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9126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title"/>
          </p:nvPr>
        </p:nvSpPr>
        <p:spPr>
          <a:xfrm>
            <a:off x="1549134" y="769070"/>
            <a:ext cx="5994365" cy="61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IMPELEMTASI SOURCE CODE PHP</a:t>
            </a:r>
            <a:endParaRPr sz="2800" dirty="0"/>
          </a:p>
        </p:txBody>
      </p:sp>
      <p:grpSp>
        <p:nvGrpSpPr>
          <p:cNvPr id="430" name="Google Shape;430;p37"/>
          <p:cNvGrpSpPr/>
          <p:nvPr/>
        </p:nvGrpSpPr>
        <p:grpSpPr>
          <a:xfrm>
            <a:off x="601025" y="4109475"/>
            <a:ext cx="812402" cy="555675"/>
            <a:chOff x="601025" y="4109475"/>
            <a:chExt cx="812402" cy="555675"/>
          </a:xfrm>
        </p:grpSpPr>
        <p:sp>
          <p:nvSpPr>
            <p:cNvPr id="431" name="Google Shape;431;p37"/>
            <p:cNvSpPr/>
            <p:nvPr/>
          </p:nvSpPr>
          <p:spPr>
            <a:xfrm flipH="1">
              <a:off x="748925" y="459832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601025" y="410947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433" name="Google Shape;433;p37"/>
          <p:cNvSpPr/>
          <p:nvPr/>
        </p:nvSpPr>
        <p:spPr>
          <a:xfrm rot="-257646">
            <a:off x="5450074" y="4692099"/>
            <a:ext cx="478063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-9</a:t>
            </a:r>
          </a:p>
        </p:txBody>
      </p:sp>
      <p:sp>
        <p:nvSpPr>
          <p:cNvPr id="434" name="Google Shape;434;p37"/>
          <p:cNvSpPr/>
          <p:nvPr/>
        </p:nvSpPr>
        <p:spPr>
          <a:xfrm rot="805715">
            <a:off x="5822177" y="3582867"/>
            <a:ext cx="466139" cy="354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Baloo"/>
              </a:rPr>
              <a:t>-5</a:t>
            </a:r>
          </a:p>
        </p:txBody>
      </p:sp>
      <p:sp>
        <p:nvSpPr>
          <p:cNvPr id="455" name="Google Shape;455;p37"/>
          <p:cNvSpPr/>
          <p:nvPr/>
        </p:nvSpPr>
        <p:spPr>
          <a:xfrm>
            <a:off x="8430775" y="321422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yellow and blue logo&#10;&#10;Description automatically generated">
            <a:extLst>
              <a:ext uri="{FF2B5EF4-FFF2-40B4-BE49-F238E27FC236}">
                <a16:creationId xmlns:a16="http://schemas.microsoft.com/office/drawing/2014/main" id="{5EEAA61B-81FB-5D37-605F-3B26BC21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5" name="Google Shape;155;p27">
            <a:extLst>
              <a:ext uri="{FF2B5EF4-FFF2-40B4-BE49-F238E27FC236}">
                <a16:creationId xmlns:a16="http://schemas.microsoft.com/office/drawing/2014/main" id="{75EC270F-7330-3D42-9737-1B846FE65DA4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6" name="Rectangle: Rounded Corners 5">
            <a:hlinkClick r:id="rId4" action="ppaction://hlinkfile"/>
            <a:extLst>
              <a:ext uri="{FF2B5EF4-FFF2-40B4-BE49-F238E27FC236}">
                <a16:creationId xmlns:a16="http://schemas.microsoft.com/office/drawing/2014/main" id="{A3E9BE0D-74F9-1500-8AF6-852F0C0DDABE}"/>
              </a:ext>
            </a:extLst>
          </p:cNvPr>
          <p:cNvSpPr/>
          <p:nvPr/>
        </p:nvSpPr>
        <p:spPr>
          <a:xfrm>
            <a:off x="511444" y="1511085"/>
            <a:ext cx="2936929" cy="8679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LIHAT SOURCE CODE PHP</a:t>
            </a:r>
            <a:endParaRPr lang="en-ID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EC126-242E-AC43-29CE-84D65B54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96" y="2509801"/>
            <a:ext cx="7269552" cy="1752942"/>
          </a:xfrm>
          <a:prstGeom prst="rect">
            <a:avLst/>
          </a:prstGeom>
        </p:spPr>
      </p:pic>
      <p:grpSp>
        <p:nvGrpSpPr>
          <p:cNvPr id="7" name="Google Shape;435;p37"/>
          <p:cNvGrpSpPr/>
          <p:nvPr/>
        </p:nvGrpSpPr>
        <p:grpSpPr>
          <a:xfrm>
            <a:off x="7180963" y="3859355"/>
            <a:ext cx="1628941" cy="1071045"/>
            <a:chOff x="6970075" y="3722775"/>
            <a:chExt cx="1546806" cy="1017040"/>
          </a:xfrm>
        </p:grpSpPr>
        <p:sp>
          <p:nvSpPr>
            <p:cNvPr id="8" name="Google Shape;436;p3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;p3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8;p3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9;p3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0;p3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1;p3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2;p3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;p3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4;p3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5;p3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6;p3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7;p3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3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3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0;p3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1;p3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2;p3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59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3;p3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4;p3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B5DD6-119C-5770-9944-C182C2F3CC1B}"/>
              </a:ext>
            </a:extLst>
          </p:cNvPr>
          <p:cNvSpPr txBox="1"/>
          <p:nvPr/>
        </p:nvSpPr>
        <p:spPr>
          <a:xfrm>
            <a:off x="231954" y="940315"/>
            <a:ext cx="8547836" cy="232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ct val="150000"/>
              </a:lnSpc>
            </a:pPr>
            <a:r>
              <a:rPr lang="en-ID" b="1" i="0" dirty="0" err="1">
                <a:solidFill>
                  <a:srgbClr val="273239"/>
                </a:solidFill>
                <a:effectLst/>
                <a:latin typeface="Nunito" pitchFamily="2" charset="0"/>
              </a:rPr>
              <a:t>Kompleksitas</a:t>
            </a:r>
            <a:r>
              <a:rPr lang="en-ID" b="1" i="0" dirty="0">
                <a:solidFill>
                  <a:srgbClr val="273239"/>
                </a:solidFill>
                <a:effectLst/>
                <a:latin typeface="Nunito" pitchFamily="2" charset="0"/>
              </a:rPr>
              <a:t> Waktu: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 O(E *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logE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atau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O(E *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logV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 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Penyortiran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tepi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membutuhkan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waktu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O(E *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logE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). 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Setelah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menyortir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,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mengulangi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semua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sisi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dan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menerapkan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algoritma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find-union.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Operasi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pencarian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dan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penggabungan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dapat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memakan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waktu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paling lama O(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logV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).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Jadi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kompleksitas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keseluruhannya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adalah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waktu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O(E *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logE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+ E *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logV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). </a:t>
            </a:r>
          </a:p>
          <a:p>
            <a:pPr marL="285750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Nilai E paling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banyak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adalah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O(V</a:t>
            </a:r>
            <a:r>
              <a:rPr lang="en-ID" b="0" i="0" baseline="30000" dirty="0">
                <a:solidFill>
                  <a:srgbClr val="273239"/>
                </a:solidFill>
                <a:effectLst/>
                <a:latin typeface="Nunito" pitchFamily="2" charset="0"/>
              </a:rPr>
              <a:t>2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),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jadi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logV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 dan O(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logE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adalah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sama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. Oleh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karena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itu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,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kompleksitas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waktu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keseluruhan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adalah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O(E *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logE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 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atau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 O(E*</a:t>
            </a:r>
            <a:r>
              <a:rPr lang="en-ID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logV</a:t>
            </a:r>
            <a:r>
              <a:rPr lang="en-ID" b="0" i="0" dirty="0">
                <a:solidFill>
                  <a:srgbClr val="273239"/>
                </a:solidFill>
                <a:effectLst/>
                <a:latin typeface="Nunito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14694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B5DD6-119C-5770-9944-C182C2F3CC1B}"/>
              </a:ext>
            </a:extLst>
          </p:cNvPr>
          <p:cNvSpPr txBox="1"/>
          <p:nvPr/>
        </p:nvSpPr>
        <p:spPr>
          <a:xfrm>
            <a:off x="290333" y="721904"/>
            <a:ext cx="8563334" cy="361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Berikut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penjelasan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setiap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simbol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ekspresi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b="1" i="0" dirty="0" err="1">
                <a:solidFill>
                  <a:srgbClr val="0D0D0D"/>
                </a:solidFill>
                <a:effectLst/>
                <a:latin typeface="Söhne"/>
              </a:rPr>
              <a:t>disebutkan</a:t>
            </a:r>
            <a:r>
              <a:rPr lang="en-ID" b="1" i="0" dirty="0">
                <a:solidFill>
                  <a:srgbClr val="0D0D0D"/>
                </a:solidFill>
                <a:effectLst/>
                <a:latin typeface="Söhne"/>
              </a:rPr>
              <a:t> 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O(E *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logE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):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waktu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notasi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"O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besar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" yang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menunjukkan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kinerja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algoritma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. E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merupakan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graf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sedangkan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logE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logaritma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tersebut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O(E *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logV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):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waktu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di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sini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juga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tergantung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pada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graf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(E),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namun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kompleksitasnya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juga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memiliki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faktor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logaritma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graf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(V).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O(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logV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):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Ini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waktu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untuk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operasi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pencarian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penggabungan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algoritma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Union-Find.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Jadi,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keseluruhan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waktu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algoritma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yang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digunakan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adalah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hasil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dari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penyortiran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(O(E *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logE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))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ditambah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dengan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kompleksitas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operasi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pencarian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penggabungan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(O(E *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logV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)), yang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dapat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direduksi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menjadi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O(E *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logE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atau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O(E *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logV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)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tergantung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pada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konteks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spesifik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dan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hubungan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antara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tepi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(E) dan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jumlah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simpul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(V)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dalam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D" b="0" i="0" dirty="0" err="1">
                <a:solidFill>
                  <a:srgbClr val="0D0D0D"/>
                </a:solidFill>
                <a:effectLst/>
                <a:latin typeface="Söhne"/>
              </a:rPr>
              <a:t>graf</a:t>
            </a:r>
            <a:r>
              <a:rPr lang="en-ID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885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 idx="2"/>
          </p:nvPr>
        </p:nvSpPr>
        <p:spPr>
          <a:xfrm>
            <a:off x="795562" y="1379694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795562" y="2147732"/>
            <a:ext cx="7366450" cy="945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5400" dirty="0" err="1"/>
              <a:t>Algoritma</a:t>
            </a:r>
            <a:r>
              <a:rPr lang="en-ID" sz="5400" dirty="0"/>
              <a:t> Prim’s</a:t>
            </a:r>
          </a:p>
        </p:txBody>
      </p:sp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+7</a:t>
            </a:r>
          </a:p>
        </p:txBody>
      </p:sp>
      <p:pic>
        <p:nvPicPr>
          <p:cNvPr id="2" name="Picture 1" descr="A yellow and blue logo&#10;&#10;Description automatically generated">
            <a:extLst>
              <a:ext uri="{FF2B5EF4-FFF2-40B4-BE49-F238E27FC236}">
                <a16:creationId xmlns:a16="http://schemas.microsoft.com/office/drawing/2014/main" id="{60874756-CB5C-3112-9F7F-EE0909244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3" name="Google Shape;155;p27">
            <a:extLst>
              <a:ext uri="{FF2B5EF4-FFF2-40B4-BE49-F238E27FC236}">
                <a16:creationId xmlns:a16="http://schemas.microsoft.com/office/drawing/2014/main" id="{1D0B450C-FCB0-AC33-92DC-05ED7F39BEB9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2025972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935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 err="1">
                <a:solidFill>
                  <a:schemeClr val="bg2"/>
                </a:solidFill>
              </a:rPr>
              <a:t>Definisi</a:t>
            </a:r>
            <a:r>
              <a:rPr lang="en-ID" sz="2400" dirty="0">
                <a:solidFill>
                  <a:schemeClr val="bg2"/>
                </a:solidFill>
              </a:rPr>
              <a:t> </a:t>
            </a:r>
            <a:r>
              <a:rPr lang="en-ID" sz="2400" dirty="0" err="1">
                <a:solidFill>
                  <a:schemeClr val="bg2"/>
                </a:solidFill>
              </a:rPr>
              <a:t>Algoritma</a:t>
            </a:r>
            <a:r>
              <a:rPr lang="en-ID" sz="2400" dirty="0">
                <a:solidFill>
                  <a:schemeClr val="bg2"/>
                </a:solidFill>
              </a:rPr>
              <a:t> Prim’s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314247"/>
            <a:ext cx="827054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Prim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salah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satu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teori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digunakan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untuk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mencari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pohon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rentang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terkecil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dari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sebuah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terhubung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berbobot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.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Pohon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rentang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terkecil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adalah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pohon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menyertakan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semua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simpul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graf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memiliki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bobot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total yang minimal.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ini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dikembangkan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oleh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ilmuwan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komputer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Robert C. Prim pada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tahun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1957 dan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merupakan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salah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satu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algoritma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yang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umum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digunakan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dalam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penyelesaian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masalah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jaringan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bg1">
                    <a:lumMod val="10000"/>
                  </a:schemeClr>
                </a:solidFill>
              </a:rPr>
              <a:t>optimasi</a:t>
            </a:r>
            <a:r>
              <a:rPr lang="en-ID" sz="1600" dirty="0">
                <a:solidFill>
                  <a:schemeClr val="bg1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1063505" y="4068397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649961" y="3994377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16896294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34114"/>
            <a:ext cx="3464869" cy="416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chemeClr val="bg2"/>
                </a:solidFill>
              </a:rPr>
              <a:t>Sejarah </a:t>
            </a:r>
            <a:r>
              <a:rPr lang="en-ID" sz="1800" dirty="0" err="1">
                <a:solidFill>
                  <a:schemeClr val="bg2"/>
                </a:solidFill>
              </a:rPr>
              <a:t>Algoritma</a:t>
            </a:r>
            <a:r>
              <a:rPr lang="en-ID" sz="1800" dirty="0">
                <a:solidFill>
                  <a:schemeClr val="bg2"/>
                </a:solidFill>
              </a:rPr>
              <a:t> Prim’s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076355"/>
            <a:ext cx="6245239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300" b="1" dirty="0" err="1"/>
              <a:t>Algoritma</a:t>
            </a:r>
            <a:r>
              <a:rPr lang="en-ID" sz="1300" b="1" dirty="0"/>
              <a:t> Prim, </a:t>
            </a:r>
            <a:r>
              <a:rPr lang="en-ID" sz="1300" b="1" dirty="0" err="1"/>
              <a:t>dinamai</a:t>
            </a:r>
            <a:r>
              <a:rPr lang="en-ID" sz="1300" b="1" dirty="0"/>
              <a:t> </a:t>
            </a:r>
            <a:r>
              <a:rPr lang="en-ID" sz="1300" b="1" dirty="0" err="1"/>
              <a:t>sesuai</a:t>
            </a:r>
            <a:r>
              <a:rPr lang="en-ID" sz="1300" b="1" dirty="0"/>
              <a:t> </a:t>
            </a:r>
            <a:r>
              <a:rPr lang="en-ID" sz="1300" b="1" dirty="0" err="1"/>
              <a:t>dengan</a:t>
            </a:r>
            <a:r>
              <a:rPr lang="en-ID" sz="1300" b="1" dirty="0"/>
              <a:t> </a:t>
            </a:r>
            <a:r>
              <a:rPr lang="en-ID" sz="1300" b="1" dirty="0" err="1"/>
              <a:t>ilmuwan</a:t>
            </a:r>
            <a:r>
              <a:rPr lang="en-ID" sz="1300" b="1" dirty="0"/>
              <a:t> </a:t>
            </a:r>
            <a:r>
              <a:rPr lang="en-ID" sz="1300" b="1" dirty="0" err="1"/>
              <a:t>komputer</a:t>
            </a:r>
            <a:r>
              <a:rPr lang="en-ID" sz="1300" b="1" dirty="0"/>
              <a:t> Robert C. Prim pada </a:t>
            </a:r>
            <a:r>
              <a:rPr lang="en-ID" sz="1300" b="1" dirty="0" err="1"/>
              <a:t>tahun</a:t>
            </a:r>
            <a:r>
              <a:rPr lang="en-ID" sz="1300" b="1" dirty="0"/>
              <a:t> 1957, </a:t>
            </a:r>
            <a:r>
              <a:rPr lang="en-ID" sz="1300" b="1" dirty="0" err="1"/>
              <a:t>dikembangkan</a:t>
            </a:r>
            <a:r>
              <a:rPr lang="en-ID" sz="1300" b="1" dirty="0"/>
              <a:t> </a:t>
            </a:r>
            <a:r>
              <a:rPr lang="en-ID" sz="1300" b="1" dirty="0" err="1"/>
              <a:t>sebagai</a:t>
            </a:r>
            <a:r>
              <a:rPr lang="en-ID" sz="1300" b="1" dirty="0"/>
              <a:t> </a:t>
            </a:r>
            <a:r>
              <a:rPr lang="en-ID" sz="1300" b="1" dirty="0" err="1"/>
              <a:t>algoritma</a:t>
            </a:r>
            <a:r>
              <a:rPr lang="en-ID" sz="1300" b="1" dirty="0"/>
              <a:t> greedy </a:t>
            </a:r>
            <a:r>
              <a:rPr lang="en-ID" sz="1300" b="1" dirty="0" err="1"/>
              <a:t>untuk</a:t>
            </a:r>
            <a:r>
              <a:rPr lang="en-ID" sz="1300" b="1" dirty="0"/>
              <a:t> </a:t>
            </a:r>
            <a:r>
              <a:rPr lang="en-ID" sz="1300" b="1" dirty="0" err="1"/>
              <a:t>membangun</a:t>
            </a:r>
            <a:r>
              <a:rPr lang="en-ID" sz="1300" b="1" dirty="0"/>
              <a:t> </a:t>
            </a:r>
            <a:r>
              <a:rPr lang="en-ID" sz="1300" b="1" dirty="0" err="1"/>
              <a:t>pohon</a:t>
            </a:r>
            <a:r>
              <a:rPr lang="en-ID" sz="1300" b="1" dirty="0"/>
              <a:t> </a:t>
            </a:r>
            <a:r>
              <a:rPr lang="en-ID" sz="1300" b="1" dirty="0" err="1"/>
              <a:t>rentang</a:t>
            </a:r>
            <a:r>
              <a:rPr lang="en-ID" sz="1300" b="1" dirty="0"/>
              <a:t> </a:t>
            </a:r>
            <a:r>
              <a:rPr lang="en-ID" sz="1300" b="1" dirty="0" err="1"/>
              <a:t>terkecil</a:t>
            </a:r>
            <a:r>
              <a:rPr lang="en-ID" sz="1300" b="1" dirty="0"/>
              <a:t> </a:t>
            </a:r>
            <a:r>
              <a:rPr lang="en-ID" sz="1300" b="1" dirty="0" err="1"/>
              <a:t>dari</a:t>
            </a:r>
            <a:r>
              <a:rPr lang="en-ID" sz="1300" b="1" dirty="0"/>
              <a:t> </a:t>
            </a:r>
            <a:r>
              <a:rPr lang="en-ID" sz="1300" b="1" dirty="0" err="1"/>
              <a:t>sebuah</a:t>
            </a:r>
            <a:r>
              <a:rPr lang="en-ID" sz="1300" b="1" dirty="0"/>
              <a:t> </a:t>
            </a:r>
            <a:r>
              <a:rPr lang="en-ID" sz="1300" b="1" dirty="0" err="1"/>
              <a:t>graf</a:t>
            </a:r>
            <a:r>
              <a:rPr lang="en-ID" sz="1300" b="1" dirty="0"/>
              <a:t> </a:t>
            </a:r>
            <a:r>
              <a:rPr lang="en-ID" sz="1300" b="1" dirty="0" err="1"/>
              <a:t>terhubung</a:t>
            </a:r>
            <a:r>
              <a:rPr lang="en-ID" sz="1300" b="1" dirty="0"/>
              <a:t> </a:t>
            </a:r>
            <a:r>
              <a:rPr lang="en-ID" sz="1300" b="1" dirty="0" err="1"/>
              <a:t>berbobot</a:t>
            </a:r>
            <a:r>
              <a:rPr lang="en-ID" sz="1300" b="1" dirty="0"/>
              <a:t>. Prim, </a:t>
            </a:r>
            <a:r>
              <a:rPr lang="en-ID" sz="1300" b="1" dirty="0" err="1"/>
              <a:t>saat</a:t>
            </a:r>
            <a:r>
              <a:rPr lang="en-ID" sz="1300" b="1" dirty="0"/>
              <a:t> </a:t>
            </a:r>
            <a:r>
              <a:rPr lang="en-ID" sz="1300" b="1" dirty="0" err="1"/>
              <a:t>itu</a:t>
            </a:r>
            <a:r>
              <a:rPr lang="en-ID" sz="1300" b="1" dirty="0"/>
              <a:t> </a:t>
            </a:r>
            <a:r>
              <a:rPr lang="en-ID" sz="1300" b="1" dirty="0" err="1"/>
              <a:t>bekerja</a:t>
            </a:r>
            <a:r>
              <a:rPr lang="en-ID" sz="1300" b="1" dirty="0"/>
              <a:t> di Bell Laboratories, </a:t>
            </a:r>
            <a:r>
              <a:rPr lang="en-ID" sz="1300" b="1" dirty="0" err="1"/>
              <a:t>menghadapi</a:t>
            </a:r>
            <a:r>
              <a:rPr lang="en-ID" sz="1300" b="1" dirty="0"/>
              <a:t> </a:t>
            </a:r>
            <a:r>
              <a:rPr lang="en-ID" sz="1300" b="1" dirty="0" err="1"/>
              <a:t>masalah</a:t>
            </a:r>
            <a:r>
              <a:rPr lang="en-ID" sz="1300" b="1" dirty="0"/>
              <a:t> </a:t>
            </a:r>
            <a:r>
              <a:rPr lang="en-ID" sz="1300" b="1" dirty="0" err="1"/>
              <a:t>konstruksi</a:t>
            </a:r>
            <a:r>
              <a:rPr lang="en-ID" sz="1300" b="1" dirty="0"/>
              <a:t> </a:t>
            </a:r>
            <a:r>
              <a:rPr lang="en-ID" sz="1300" b="1" dirty="0" err="1"/>
              <a:t>jaringan</a:t>
            </a:r>
            <a:r>
              <a:rPr lang="en-ID" sz="1300" b="1" dirty="0"/>
              <a:t> </a:t>
            </a:r>
            <a:r>
              <a:rPr lang="en-ID" sz="1300" b="1" dirty="0" err="1"/>
              <a:t>telekomunikasi</a:t>
            </a:r>
            <a:r>
              <a:rPr lang="en-ID" sz="1300" b="1" dirty="0"/>
              <a:t> yang </a:t>
            </a:r>
            <a:r>
              <a:rPr lang="en-ID" sz="1300" b="1" dirty="0" err="1"/>
              <a:t>efisien</a:t>
            </a:r>
            <a:r>
              <a:rPr lang="en-ID" sz="1300" b="1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D" sz="1300" b="1" dirty="0" err="1"/>
              <a:t>Algoritma</a:t>
            </a:r>
            <a:r>
              <a:rPr lang="en-ID" sz="1300" b="1" dirty="0"/>
              <a:t> </a:t>
            </a:r>
            <a:r>
              <a:rPr lang="en-ID" sz="1300" b="1" dirty="0" err="1"/>
              <a:t>ini</a:t>
            </a:r>
            <a:r>
              <a:rPr lang="en-ID" sz="1300" b="1" dirty="0"/>
              <a:t>, yang </a:t>
            </a:r>
            <a:r>
              <a:rPr lang="en-ID" sz="1300" b="1" dirty="0" err="1"/>
              <a:t>diterbitkan</a:t>
            </a:r>
            <a:r>
              <a:rPr lang="en-ID" sz="1300" b="1" dirty="0"/>
              <a:t> </a:t>
            </a:r>
            <a:r>
              <a:rPr lang="en-ID" sz="1300" b="1" dirty="0" err="1"/>
              <a:t>dalam</a:t>
            </a:r>
            <a:r>
              <a:rPr lang="en-ID" sz="1300" b="1" dirty="0"/>
              <a:t> </a:t>
            </a:r>
            <a:r>
              <a:rPr lang="en-ID" sz="1300" b="1" dirty="0" err="1"/>
              <a:t>makalah</a:t>
            </a:r>
            <a:r>
              <a:rPr lang="en-ID" sz="1300" b="1" dirty="0"/>
              <a:t> "Shortest Connection Networks and Some Generalizations", </a:t>
            </a:r>
            <a:r>
              <a:rPr lang="en-ID" sz="1300" b="1" dirty="0" err="1"/>
              <a:t>memberikan</a:t>
            </a:r>
            <a:r>
              <a:rPr lang="en-ID" sz="1300" b="1" dirty="0"/>
              <a:t> </a:t>
            </a:r>
            <a:r>
              <a:rPr lang="en-ID" sz="1300" b="1" dirty="0" err="1"/>
              <a:t>solusi</a:t>
            </a:r>
            <a:r>
              <a:rPr lang="en-ID" sz="1300" b="1" dirty="0"/>
              <a:t> </a:t>
            </a:r>
            <a:r>
              <a:rPr lang="en-ID" sz="1300" b="1" dirty="0" err="1"/>
              <a:t>sederhana</a:t>
            </a:r>
            <a:r>
              <a:rPr lang="en-ID" sz="1300" b="1" dirty="0"/>
              <a:t> dan </a:t>
            </a:r>
            <a:r>
              <a:rPr lang="en-ID" sz="1300" b="1" dirty="0" err="1"/>
              <a:t>efisien</a:t>
            </a:r>
            <a:r>
              <a:rPr lang="en-ID" sz="1300" b="1" dirty="0"/>
              <a:t> </a:t>
            </a:r>
            <a:r>
              <a:rPr lang="en-ID" sz="1300" b="1" dirty="0" err="1"/>
              <a:t>untuk</a:t>
            </a:r>
            <a:r>
              <a:rPr lang="en-ID" sz="1300" b="1" dirty="0"/>
              <a:t> </a:t>
            </a:r>
            <a:r>
              <a:rPr lang="en-ID" sz="1300" b="1" dirty="0" err="1"/>
              <a:t>menyelesaikan</a:t>
            </a:r>
            <a:r>
              <a:rPr lang="en-ID" sz="1300" b="1" dirty="0"/>
              <a:t> </a:t>
            </a:r>
            <a:r>
              <a:rPr lang="en-ID" sz="1300" b="1" dirty="0" err="1"/>
              <a:t>masalah</a:t>
            </a:r>
            <a:r>
              <a:rPr lang="en-ID" sz="1300" b="1" dirty="0"/>
              <a:t> </a:t>
            </a:r>
            <a:r>
              <a:rPr lang="en-ID" sz="1300" b="1" dirty="0" err="1"/>
              <a:t>tersebut</a:t>
            </a:r>
            <a:r>
              <a:rPr lang="en-ID" sz="1300" b="1" dirty="0"/>
              <a:t>. </a:t>
            </a:r>
            <a:r>
              <a:rPr lang="en-ID" sz="1300" b="1" dirty="0" err="1"/>
              <a:t>Sejak</a:t>
            </a:r>
            <a:r>
              <a:rPr lang="en-ID" sz="1300" b="1" dirty="0"/>
              <a:t> </a:t>
            </a:r>
            <a:r>
              <a:rPr lang="en-ID" sz="1300" b="1" dirty="0" err="1"/>
              <a:t>kemunculannya</a:t>
            </a:r>
            <a:r>
              <a:rPr lang="en-ID" sz="1300" b="1" dirty="0"/>
              <a:t>, </a:t>
            </a:r>
            <a:r>
              <a:rPr lang="en-ID" sz="1300" b="1" dirty="0" err="1"/>
              <a:t>algoritma</a:t>
            </a:r>
            <a:r>
              <a:rPr lang="en-ID" sz="1300" b="1" dirty="0"/>
              <a:t> </a:t>
            </a:r>
            <a:r>
              <a:rPr lang="en-ID" sz="1300" b="1" dirty="0" err="1"/>
              <a:t>ini</a:t>
            </a:r>
            <a:r>
              <a:rPr lang="en-ID" sz="1300" b="1" dirty="0"/>
              <a:t> </a:t>
            </a:r>
            <a:r>
              <a:rPr lang="en-ID" sz="1300" b="1" dirty="0" err="1"/>
              <a:t>telah</a:t>
            </a:r>
            <a:r>
              <a:rPr lang="en-ID" sz="1300" b="1" dirty="0"/>
              <a:t> </a:t>
            </a:r>
            <a:r>
              <a:rPr lang="en-ID" sz="1300" b="1" dirty="0" err="1"/>
              <a:t>menjadi</a:t>
            </a:r>
            <a:r>
              <a:rPr lang="en-ID" sz="1300" b="1" dirty="0"/>
              <a:t> salah </a:t>
            </a:r>
            <a:r>
              <a:rPr lang="en-ID" sz="1300" b="1" dirty="0" err="1"/>
              <a:t>satu</a:t>
            </a:r>
            <a:r>
              <a:rPr lang="en-ID" sz="1300" b="1" dirty="0"/>
              <a:t> yang paling </a:t>
            </a:r>
            <a:r>
              <a:rPr lang="en-ID" sz="1300" b="1" dirty="0" err="1"/>
              <a:t>umum</a:t>
            </a:r>
            <a:r>
              <a:rPr lang="en-ID" sz="1300" b="1" dirty="0"/>
              <a:t> </a:t>
            </a:r>
            <a:r>
              <a:rPr lang="en-ID" sz="1300" b="1" dirty="0" err="1"/>
              <a:t>digunakan</a:t>
            </a:r>
            <a:r>
              <a:rPr lang="en-ID" sz="1300" b="1" dirty="0"/>
              <a:t> </a:t>
            </a:r>
            <a:r>
              <a:rPr lang="en-ID" sz="1300" b="1" dirty="0" err="1"/>
              <a:t>dalam</a:t>
            </a:r>
            <a:r>
              <a:rPr lang="en-ID" sz="1300" b="1" dirty="0"/>
              <a:t> </a:t>
            </a:r>
            <a:r>
              <a:rPr lang="en-ID" sz="1300" b="1" dirty="0" err="1"/>
              <a:t>penyelesaian</a:t>
            </a:r>
            <a:r>
              <a:rPr lang="en-ID" sz="1300" b="1" dirty="0"/>
              <a:t> </a:t>
            </a:r>
            <a:r>
              <a:rPr lang="en-ID" sz="1300" b="1" dirty="0" err="1"/>
              <a:t>masalah</a:t>
            </a:r>
            <a:r>
              <a:rPr lang="en-ID" sz="1300" b="1" dirty="0"/>
              <a:t> </a:t>
            </a:r>
            <a:r>
              <a:rPr lang="en-ID" sz="1300" b="1" dirty="0" err="1"/>
              <a:t>jaringan</a:t>
            </a:r>
            <a:r>
              <a:rPr lang="en-ID" sz="1300" b="1" dirty="0"/>
              <a:t> dan </a:t>
            </a:r>
            <a:r>
              <a:rPr lang="en-ID" sz="1300" b="1" dirty="0" err="1"/>
              <a:t>optimasi</a:t>
            </a:r>
            <a:r>
              <a:rPr lang="en-ID" sz="1300" b="1" dirty="0"/>
              <a:t>, </a:t>
            </a:r>
            <a:r>
              <a:rPr lang="en-ID" sz="1300" b="1" dirty="0" err="1"/>
              <a:t>dengan</a:t>
            </a:r>
            <a:r>
              <a:rPr lang="en-ID" sz="1300" b="1" dirty="0"/>
              <a:t> </a:t>
            </a:r>
            <a:r>
              <a:rPr lang="en-ID" sz="1300" b="1" dirty="0" err="1"/>
              <a:t>aplikasi</a:t>
            </a:r>
            <a:r>
              <a:rPr lang="en-ID" sz="1300" b="1" dirty="0"/>
              <a:t> yang </a:t>
            </a:r>
            <a:r>
              <a:rPr lang="en-ID" sz="1300" b="1" dirty="0" err="1"/>
              <a:t>meluas</a:t>
            </a:r>
            <a:r>
              <a:rPr lang="en-ID" sz="1300" b="1" dirty="0"/>
              <a:t> di </a:t>
            </a:r>
            <a:r>
              <a:rPr lang="en-ID" sz="1300" b="1" dirty="0" err="1"/>
              <a:t>berbagai</a:t>
            </a:r>
            <a:r>
              <a:rPr lang="en-ID" sz="1300" b="1" dirty="0"/>
              <a:t> </a:t>
            </a:r>
            <a:r>
              <a:rPr lang="en-ID" sz="1300" b="1" dirty="0" err="1"/>
              <a:t>bidang</a:t>
            </a:r>
            <a:r>
              <a:rPr lang="en-ID" sz="1300" b="1" dirty="0"/>
              <a:t> </a:t>
            </a:r>
            <a:r>
              <a:rPr lang="en-ID" sz="1300" b="1" dirty="0" err="1"/>
              <a:t>teknologi</a:t>
            </a:r>
            <a:r>
              <a:rPr lang="en-ID" sz="1300" b="1" dirty="0"/>
              <a:t> dan </a:t>
            </a:r>
            <a:r>
              <a:rPr lang="en-ID" sz="1300" b="1" dirty="0" err="1"/>
              <a:t>infrastruktur</a:t>
            </a:r>
            <a:r>
              <a:rPr lang="en-ID" sz="1300" b="1" dirty="0"/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602203" y="4773279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844885" y="4465763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1026" name="Picture 2" descr="Dr. Robert Clay Prim | IT History Society">
            <a:extLst>
              <a:ext uri="{FF2B5EF4-FFF2-40B4-BE49-F238E27FC236}">
                <a16:creationId xmlns:a16="http://schemas.microsoft.com/office/drawing/2014/main" id="{75C3DFB5-DB93-F61B-3E5C-EAC883D06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470" y="1076355"/>
            <a:ext cx="20288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68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586741" y="716100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Tahapan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Algoritma</a:t>
            </a:r>
            <a:r>
              <a:rPr lang="en-ID" sz="1600" dirty="0">
                <a:solidFill>
                  <a:schemeClr val="bg2"/>
                </a:solidFill>
              </a:rPr>
              <a:t> Prim’s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586741" y="1074023"/>
            <a:ext cx="7970517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800" dirty="0" err="1">
                <a:solidFill>
                  <a:schemeClr val="tx1"/>
                </a:solidFill>
              </a:rPr>
              <a:t>Pilih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sebuah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simpul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awal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sebagai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simpul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awal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pohon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rentang</a:t>
            </a:r>
            <a:r>
              <a:rPr lang="en-ID" sz="18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800" dirty="0" err="1">
                <a:solidFill>
                  <a:schemeClr val="tx1"/>
                </a:solidFill>
              </a:rPr>
              <a:t>Tambahkan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simpul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tersebut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ke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dalam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pohon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rentang</a:t>
            </a:r>
            <a:r>
              <a:rPr lang="en-ID" sz="18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800" dirty="0">
                <a:solidFill>
                  <a:schemeClr val="tx1"/>
                </a:solidFill>
              </a:rPr>
              <a:t>Cari </a:t>
            </a:r>
            <a:r>
              <a:rPr lang="en-ID" sz="1800" dirty="0" err="1">
                <a:solidFill>
                  <a:schemeClr val="tx1"/>
                </a:solidFill>
              </a:rPr>
              <a:t>tepi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terkecil</a:t>
            </a:r>
            <a:r>
              <a:rPr lang="en-ID" sz="1800" dirty="0">
                <a:solidFill>
                  <a:schemeClr val="tx1"/>
                </a:solidFill>
              </a:rPr>
              <a:t> yang </a:t>
            </a:r>
            <a:r>
              <a:rPr lang="en-ID" sz="1800" dirty="0" err="1">
                <a:solidFill>
                  <a:schemeClr val="tx1"/>
                </a:solidFill>
              </a:rPr>
              <a:t>terhubung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dengan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simpul</a:t>
            </a:r>
            <a:r>
              <a:rPr lang="en-ID" sz="1800" dirty="0">
                <a:solidFill>
                  <a:schemeClr val="tx1"/>
                </a:solidFill>
              </a:rPr>
              <a:t> yang </a:t>
            </a:r>
            <a:r>
              <a:rPr lang="en-ID" sz="1800" dirty="0" err="1">
                <a:solidFill>
                  <a:schemeClr val="tx1"/>
                </a:solidFill>
              </a:rPr>
              <a:t>sudah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ada</a:t>
            </a:r>
            <a:r>
              <a:rPr lang="en-ID" sz="1800" dirty="0">
                <a:solidFill>
                  <a:schemeClr val="tx1"/>
                </a:solidFill>
              </a:rPr>
              <a:t> di </a:t>
            </a:r>
            <a:r>
              <a:rPr lang="en-ID" sz="1800" dirty="0" err="1">
                <a:solidFill>
                  <a:schemeClr val="tx1"/>
                </a:solidFill>
              </a:rPr>
              <a:t>dalam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pohon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rentang</a:t>
            </a:r>
            <a:r>
              <a:rPr lang="en-ID" sz="1800" dirty="0">
                <a:solidFill>
                  <a:schemeClr val="tx1"/>
                </a:solidFill>
              </a:rPr>
              <a:t>, </a:t>
            </a:r>
            <a:r>
              <a:rPr lang="en-ID" sz="1800" dirty="0" err="1">
                <a:solidFill>
                  <a:schemeClr val="tx1"/>
                </a:solidFill>
              </a:rPr>
              <a:t>tetapi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belum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termasuk</a:t>
            </a:r>
            <a:r>
              <a:rPr lang="en-ID" sz="1800" dirty="0">
                <a:solidFill>
                  <a:schemeClr val="tx1"/>
                </a:solidFill>
              </a:rPr>
              <a:t> di </a:t>
            </a:r>
            <a:r>
              <a:rPr lang="en-ID" sz="1800" dirty="0" err="1">
                <a:solidFill>
                  <a:schemeClr val="tx1"/>
                </a:solidFill>
              </a:rPr>
              <a:t>dalamnya</a:t>
            </a:r>
            <a:r>
              <a:rPr lang="en-ID" sz="18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800" dirty="0" err="1">
                <a:solidFill>
                  <a:schemeClr val="tx1"/>
                </a:solidFill>
              </a:rPr>
              <a:t>Tambahkan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simpul</a:t>
            </a:r>
            <a:r>
              <a:rPr lang="en-ID" sz="1800" dirty="0">
                <a:solidFill>
                  <a:schemeClr val="tx1"/>
                </a:solidFill>
              </a:rPr>
              <a:t> yang </a:t>
            </a:r>
            <a:r>
              <a:rPr lang="en-ID" sz="1800" dirty="0" err="1">
                <a:solidFill>
                  <a:schemeClr val="tx1"/>
                </a:solidFill>
              </a:rPr>
              <a:t>terhubung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dengan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tepi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terkecil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tersebut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ke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dalam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pohon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rentang</a:t>
            </a:r>
            <a:r>
              <a:rPr lang="en-ID" sz="1800" dirty="0">
                <a:solidFill>
                  <a:schemeClr val="tx1"/>
                </a:solidFill>
              </a:rPr>
              <a:t>.</a:t>
            </a:r>
          </a:p>
          <a:p>
            <a:pPr marL="17145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D" sz="1800" dirty="0" err="1">
                <a:solidFill>
                  <a:schemeClr val="tx1"/>
                </a:solidFill>
              </a:rPr>
              <a:t>Ulangi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langkah</a:t>
            </a:r>
            <a:r>
              <a:rPr lang="en-ID" sz="1800" dirty="0">
                <a:solidFill>
                  <a:schemeClr val="tx1"/>
                </a:solidFill>
              </a:rPr>
              <a:t> 3 dan 4 </a:t>
            </a:r>
            <a:r>
              <a:rPr lang="en-ID" sz="1800" dirty="0" err="1">
                <a:solidFill>
                  <a:schemeClr val="tx1"/>
                </a:solidFill>
              </a:rPr>
              <a:t>sampai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semua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simpul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dalam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graf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terhubung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telah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termasuk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dalam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pohon</a:t>
            </a:r>
            <a:r>
              <a:rPr lang="en-ID" sz="1800" dirty="0">
                <a:solidFill>
                  <a:schemeClr val="tx1"/>
                </a:solidFill>
              </a:rPr>
              <a:t> </a:t>
            </a:r>
            <a:r>
              <a:rPr lang="en-ID" sz="1800" dirty="0" err="1">
                <a:solidFill>
                  <a:schemeClr val="tx1"/>
                </a:solidFill>
              </a:rPr>
              <a:t>rentang</a:t>
            </a:r>
            <a:r>
              <a:rPr lang="en-ID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90" name="Google Shape;290;p31"/>
          <p:cNvSpPr/>
          <p:nvPr/>
        </p:nvSpPr>
        <p:spPr>
          <a:xfrm rot="-431286">
            <a:off x="7032584" y="4626336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-2</a:t>
            </a:r>
          </a:p>
        </p:txBody>
      </p:sp>
      <p:sp>
        <p:nvSpPr>
          <p:cNvPr id="291" name="Google Shape;291;p31"/>
          <p:cNvSpPr/>
          <p:nvPr/>
        </p:nvSpPr>
        <p:spPr>
          <a:xfrm rot="-354293">
            <a:off x="6649961" y="3994377"/>
            <a:ext cx="354256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aloo"/>
              </a:rPr>
              <a:t>+1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</p:spTree>
    <p:extLst>
      <p:ext uri="{BB962C8B-B14F-4D97-AF65-F5344CB8AC3E}">
        <p14:creationId xmlns:p14="http://schemas.microsoft.com/office/powerpoint/2010/main" val="2420543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84524" y="737386"/>
            <a:ext cx="7704000" cy="314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 err="1">
                <a:solidFill>
                  <a:schemeClr val="bg2"/>
                </a:solidFill>
              </a:rPr>
              <a:t>Impelementasi</a:t>
            </a:r>
            <a:r>
              <a:rPr lang="en-ID" sz="1600" dirty="0">
                <a:solidFill>
                  <a:schemeClr val="bg2"/>
                </a:solidFill>
              </a:rPr>
              <a:t> </a:t>
            </a:r>
            <a:r>
              <a:rPr lang="en-ID" sz="1600" dirty="0" err="1">
                <a:solidFill>
                  <a:schemeClr val="bg2"/>
                </a:solidFill>
              </a:rPr>
              <a:t>Algoritma</a:t>
            </a:r>
            <a:r>
              <a:rPr lang="en-ID" sz="1600" dirty="0">
                <a:solidFill>
                  <a:schemeClr val="bg2"/>
                </a:solidFill>
              </a:rPr>
              <a:t> Prim :</a:t>
            </a:r>
          </a:p>
        </p:txBody>
      </p:sp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305905" y="111743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Perhatikan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grafik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berikut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sebagai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contoh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perlukan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untuk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mencari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Pohon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Rentang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 (MST).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1026" name="Picture 2" descr="Kotak lampu">
            <a:extLst>
              <a:ext uri="{FF2B5EF4-FFF2-40B4-BE49-F238E27FC236}">
                <a16:creationId xmlns:a16="http://schemas.microsoft.com/office/drawing/2014/main" id="{90AC555E-2647-67DC-01F2-D00CB00F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94" y="1623215"/>
            <a:ext cx="5596859" cy="324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975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subTitle" idx="1"/>
          </p:nvPr>
        </p:nvSpPr>
        <p:spPr>
          <a:xfrm>
            <a:off x="236163" y="683257"/>
            <a:ext cx="8532189" cy="370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Langkah 1: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Pertama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ID" sz="1200" dirty="0" err="1">
                <a:solidFill>
                  <a:srgbClr val="0D0D0D"/>
                </a:solidFill>
                <a:latin typeface="Abadi" panose="020B0604020104020204" pitchFamily="34" charset="0"/>
              </a:rPr>
              <a:t>P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sembarang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yang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bertindak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sebagai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awal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dari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Pohon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Rentang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Minimum. Di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sini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telah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memilih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0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sebagai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simpul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ID" sz="1200" b="0" dirty="0" err="1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awal</a:t>
            </a:r>
            <a:r>
              <a:rPr lang="en-ID" sz="1200" b="0" dirty="0">
                <a:solidFill>
                  <a:srgbClr val="0D0D0D"/>
                </a:solidFill>
                <a:effectLst/>
                <a:latin typeface="Abadi" panose="020B0604020104020204" pitchFamily="34" charset="0"/>
              </a:rPr>
              <a:t>.</a:t>
            </a:r>
          </a:p>
        </p:txBody>
      </p:sp>
      <p:pic>
        <p:nvPicPr>
          <p:cNvPr id="6" name="Picture 5" descr="A yellow and blue logo&#10;&#10;Description automatically generated">
            <a:extLst>
              <a:ext uri="{FF2B5EF4-FFF2-40B4-BE49-F238E27FC236}">
                <a16:creationId xmlns:a16="http://schemas.microsoft.com/office/drawing/2014/main" id="{2C3CE14F-38E5-FD53-22AA-EA2B24B0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90" y="60243"/>
            <a:ext cx="816952" cy="612714"/>
          </a:xfrm>
          <a:prstGeom prst="rect">
            <a:avLst/>
          </a:prstGeom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CD0D187D-9F9D-FC83-4190-CB211B004C75}"/>
              </a:ext>
            </a:extLst>
          </p:cNvPr>
          <p:cNvSpPr txBox="1">
            <a:spLocks/>
          </p:cNvSpPr>
          <p:nvPr/>
        </p:nvSpPr>
        <p:spPr>
          <a:xfrm>
            <a:off x="641209" y="163433"/>
            <a:ext cx="2525737" cy="416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anrope ExtraBold"/>
              <a:buNone/>
              <a:defRPr sz="5200" b="0" i="0" u="none" strike="noStrike" cap="none">
                <a:solidFill>
                  <a:srgbClr val="191919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STUDI TEKNIK INFORMATIKA</a:t>
            </a:r>
          </a:p>
          <a:p>
            <a:pPr>
              <a:lnSpc>
                <a:spcPct val="150000"/>
              </a:lnSpc>
            </a:pPr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PROGRAM PASCASARJANA</a:t>
            </a:r>
          </a:p>
          <a:p>
            <a:r>
              <a:rPr lang="en-ID" sz="900" dirty="0">
                <a:solidFill>
                  <a:schemeClr val="bg1">
                    <a:lumMod val="10000"/>
                  </a:schemeClr>
                </a:solidFill>
              </a:rPr>
              <a:t>UNIVERSITAS PAMULANG</a:t>
            </a:r>
          </a:p>
        </p:txBody>
      </p:sp>
      <p:pic>
        <p:nvPicPr>
          <p:cNvPr id="2050" name="Picture 2" descr="Kotak lampu">
            <a:extLst>
              <a:ext uri="{FF2B5EF4-FFF2-40B4-BE49-F238E27FC236}">
                <a16:creationId xmlns:a16="http://schemas.microsoft.com/office/drawing/2014/main" id="{2A19B75D-2229-2314-1A4F-68E2B94F5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56" y="1489614"/>
            <a:ext cx="5248598" cy="30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98FE7E-124D-73FF-CA3F-52948F5BBE4E}"/>
              </a:ext>
            </a:extLst>
          </p:cNvPr>
          <p:cNvSpPr txBox="1"/>
          <p:nvPr/>
        </p:nvSpPr>
        <p:spPr>
          <a:xfrm>
            <a:off x="1780091" y="4685150"/>
            <a:ext cx="22511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0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awal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81634458"/>
      </p:ext>
    </p:extLst>
  </p:cSld>
  <p:clrMapOvr>
    <a:masterClrMapping/>
  </p:clrMapOvr>
</p:sld>
</file>

<file path=ppt/theme/theme1.xml><?xml version="1.0" encoding="utf-8"?>
<a:theme xmlns:a="http://schemas.openxmlformats.org/drawingml/2006/main" name="Integers: positive or negative? by Slidesgo">
  <a:themeElements>
    <a:clrScheme name="Simple Light">
      <a:dk1>
        <a:srgbClr val="09264D"/>
      </a:dk1>
      <a:lt1>
        <a:srgbClr val="F6F6F6"/>
      </a:lt1>
      <a:dk2>
        <a:srgbClr val="309985"/>
      </a:dk2>
      <a:lt2>
        <a:srgbClr val="D6E6EB"/>
      </a:lt2>
      <a:accent1>
        <a:srgbClr val="EC687C"/>
      </a:accent1>
      <a:accent2>
        <a:srgbClr val="FFCF06"/>
      </a:accent2>
      <a:accent3>
        <a:srgbClr val="57B8DA"/>
      </a:accent3>
      <a:accent4>
        <a:srgbClr val="FFFFFF"/>
      </a:accent4>
      <a:accent5>
        <a:srgbClr val="FFFFFF"/>
      </a:accent5>
      <a:accent6>
        <a:srgbClr val="FFFFFF"/>
      </a:accent6>
      <a:hlink>
        <a:srgbClr val="0926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10107</Words>
  <Application>Microsoft Office PowerPoint</Application>
  <PresentationFormat>On-screen Show (16:9)</PresentationFormat>
  <Paragraphs>1797</Paragraphs>
  <Slides>126</Slides>
  <Notes>123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44" baseType="lpstr">
      <vt:lpstr>KaTeX_Math</vt:lpstr>
      <vt:lpstr>Manrope</vt:lpstr>
      <vt:lpstr>Calibri</vt:lpstr>
      <vt:lpstr>Baloo</vt:lpstr>
      <vt:lpstr>Manrope ExtraBold</vt:lpstr>
      <vt:lpstr>Albert Sans</vt:lpstr>
      <vt:lpstr>Nunito</vt:lpstr>
      <vt:lpstr>Cambria Math</vt:lpstr>
      <vt:lpstr>DM Sans</vt:lpstr>
      <vt:lpstr>KaTeX_Main</vt:lpstr>
      <vt:lpstr>Courier New</vt:lpstr>
      <vt:lpstr>Arial</vt:lpstr>
      <vt:lpstr>Abadi</vt:lpstr>
      <vt:lpstr>Book Antiqua</vt:lpstr>
      <vt:lpstr>Söhne</vt:lpstr>
      <vt:lpstr>Arial Black</vt:lpstr>
      <vt:lpstr>Times New Roman</vt:lpstr>
      <vt:lpstr>Integers: positive or negative? by Slidesgo</vt:lpstr>
      <vt:lpstr>ALGORITMA GREEDY</vt:lpstr>
      <vt:lpstr>PowerPoint Presentation</vt:lpstr>
      <vt:lpstr>01</vt:lpstr>
      <vt:lpstr>01</vt:lpstr>
      <vt:lpstr>01</vt:lpstr>
      <vt:lpstr>01</vt:lpstr>
      <vt:lpstr>PowerPoint Presentation</vt:lpstr>
      <vt:lpstr>Contoh Kasus Masalah Knapsack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Solution untuk Masalah Knapsack 1. Barang 2 = Perlengkapan Kemah dibawa semua      Bobot (X2) = 1. dengan berat (W2) = 15 Kg  2. Barang 3 = Alat Komunikasi dibawah separuh      Bobot (X3) = 1/2. dengan berat (W3) = 5 Kg</vt:lpstr>
      <vt:lpstr>02</vt:lpstr>
      <vt:lpstr>02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Solution untuk Masalah Seleksi Aktivitas</vt:lpstr>
      <vt:lpstr>03</vt:lpstr>
      <vt:lpstr>03</vt:lpstr>
      <vt:lpstr>Contoh : Kasus Masalah Optimal Penyimpanan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Solution untuk Masalah Optimal Penyimpanan</vt:lpstr>
      <vt:lpstr>Algoritma Greedy: - Masalah penyimpanan Optimal ( Optimal storage problem ) - Pohon Pelacakan Minimum </vt:lpstr>
      <vt:lpstr>Table Of Contents Masalah penyimpanan Optimal (Optimal storage Problem)</vt:lpstr>
      <vt:lpstr>Masalah penyimpanan Optimal ( Optimal storage problem )</vt:lpstr>
      <vt:lpstr>Definisi Masalah penyimpanan Optimal </vt:lpstr>
      <vt:lpstr>PENGERTIAN PENYIMPANAN OPTIMAL </vt:lpstr>
      <vt:lpstr>Impelementasi Penyimpanan Optimal :</vt:lpstr>
      <vt:lpstr>PowerPoint Presentation</vt:lpstr>
      <vt:lpstr>Tahapan Masalah penyimpanan Optimal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 Pohon Pelacakan Minimum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SIMULASI SHORTEST PATH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Algoritma Greedy: Pelacakan Jalur Terpendek</vt:lpstr>
      <vt:lpstr>PowerPoint Presentation</vt:lpstr>
      <vt:lpstr>Table Of Contents Algoritma Kruskal’s</vt:lpstr>
      <vt:lpstr>01</vt:lpstr>
      <vt:lpstr>Definisi Algoritma Kruskal’s</vt:lpstr>
      <vt:lpstr>Sejarah Algoritma Kruskal’s</vt:lpstr>
      <vt:lpstr>Tahapan Algoritma Kruskal’s</vt:lpstr>
      <vt:lpstr>Definis Simbol Rumus :</vt:lpstr>
      <vt:lpstr>Impelementasi Algoritma Kruskal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IMPELEMTASI SOURCE CODE PHP</vt:lpstr>
      <vt:lpstr>PowerPoint Presentation</vt:lpstr>
      <vt:lpstr>PowerPoint Presentation</vt:lpstr>
      <vt:lpstr>02</vt:lpstr>
      <vt:lpstr>Definisi Algoritma Prim’s</vt:lpstr>
      <vt:lpstr>Sejarah Algoritma Prim’s</vt:lpstr>
      <vt:lpstr>Tahapan Algoritma Prim’s</vt:lpstr>
      <vt:lpstr>Impelementasi Algoritma Prim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Langkah-langkah yang diberikan untuk memanfaatkan Algoritma Prim yang disebutkan di atas untuk mencari MST suatu grafik:  </vt:lpstr>
      <vt:lpstr>IMPELEMTASI SOURCE CODE PHP</vt:lpstr>
      <vt:lpstr>PowerPoint Presentation</vt:lpstr>
      <vt:lpstr>03</vt:lpstr>
      <vt:lpstr>Definisi Algoritma Dijkstra’s</vt:lpstr>
      <vt:lpstr>Sejarah Algoritma Dijkstra’s</vt:lpstr>
      <vt:lpstr>Tahapan Algoritma Dijkstra’s</vt:lpstr>
      <vt:lpstr>Impelementasi Algoritma Dijkstra’s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IMPELEMTASI SOURCE CODE PHP</vt:lpstr>
      <vt:lpstr>PowerPoint Presentation</vt:lpstr>
      <vt:lpstr>PowerPoint Presentation</vt:lpstr>
      <vt:lpstr>SEKIAN DAN 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 Greedy: Pelacakan Jalur Terpendek</dc:title>
  <dc:creator>Asus PJS Tower</dc:creator>
  <cp:lastModifiedBy>Raden Gumilar</cp:lastModifiedBy>
  <cp:revision>20</cp:revision>
  <dcterms:modified xsi:type="dcterms:W3CDTF">2024-05-18T04:36:28Z</dcterms:modified>
</cp:coreProperties>
</file>